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wav" ContentType="audio/wav"/>
  <Override PartName="/ppt/presentation.xml" ContentType="application/vnd.openxmlformats-officedocument.presentationml.presentation.main+xml"/>
  <Override PartName="/ppt/slides/slide2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259" r:id="rId3"/>
    <p:sldId id="311" r:id="rId4"/>
    <p:sldId id="260" r:id="rId5"/>
    <p:sldId id="312" r:id="rId6"/>
    <p:sldId id="346" r:id="rId7"/>
    <p:sldId id="314" r:id="rId8"/>
    <p:sldId id="258" r:id="rId9"/>
    <p:sldId id="336" r:id="rId10"/>
    <p:sldId id="305" r:id="rId11"/>
    <p:sldId id="306" r:id="rId12"/>
    <p:sldId id="307" r:id="rId13"/>
    <p:sldId id="318" r:id="rId14"/>
    <p:sldId id="319" r:id="rId15"/>
    <p:sldId id="331" r:id="rId16"/>
    <p:sldId id="337" r:id="rId17"/>
    <p:sldId id="338" r:id="rId18"/>
    <p:sldId id="340" r:id="rId19"/>
    <p:sldId id="341" r:id="rId20"/>
    <p:sldId id="308" r:id="rId21"/>
    <p:sldId id="309" r:id="rId22"/>
    <p:sldId id="334" r:id="rId23"/>
    <p:sldId id="339" r:id="rId24"/>
    <p:sldId id="320" r:id="rId25"/>
    <p:sldId id="343" r:id="rId26"/>
    <p:sldId id="345" r:id="rId27"/>
    <p:sldId id="344" r:id="rId28"/>
    <p:sldId id="316" r:id="rId29"/>
    <p:sldId id="296" r:id="rId30"/>
    <p:sldId id="323" r:id="rId31"/>
    <p:sldId id="324" r:id="rId32"/>
    <p:sldId id="325" r:id="rId33"/>
    <p:sldId id="326" r:id="rId34"/>
    <p:sldId id="335"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FF"/>
    <a:srgbClr val="FFCC00"/>
    <a:srgbClr val="949494"/>
    <a:srgbClr val="6699FF"/>
    <a:srgbClr val="9999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91005" autoAdjust="0"/>
  </p:normalViewPr>
  <p:slideViewPr>
    <p:cSldViewPr>
      <p:cViewPr varScale="1">
        <p:scale>
          <a:sx n="78" d="100"/>
          <a:sy n="78" d="100"/>
        </p:scale>
        <p:origin x="-9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6A99CE-CC0E-438A-80AC-D43760AEA7C9}" type="datetimeFigureOut">
              <a:rPr lang="es-CO" smtClean="0"/>
              <a:pPr/>
              <a:t>01/03/2011</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7D21E1-63BC-4ADE-A7D3-AA182030B5DF}" type="slidenum">
              <a:rPr lang="es-CO" smtClean="0"/>
              <a:pPr/>
              <a:t>‹Nº›</a:t>
            </a:fld>
            <a:endParaRPr lang="es-C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30A733-D2D4-46D2-819C-8C39381A1350}"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0130A733-D2D4-46D2-819C-8C39381A1350}" type="slidenum">
              <a:rPr lang="es-ES" smtClean="0"/>
              <a:pPr>
                <a:defRPr/>
              </a:pPr>
              <a:t>6</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15</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15</a:t>
            </a:fld>
            <a:endParaRPr lang="es-CO"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16</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16</a:t>
            </a:fld>
            <a:endParaRPr lang="es-CO"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17</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17</a:t>
            </a:fld>
            <a:endParaRPr lang="es-CO"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18</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18</a:t>
            </a:fld>
            <a:endParaRPr lang="es-CO"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19</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19</a:t>
            </a:fld>
            <a:endParaRPr lang="es-CO"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D7F30F-387C-4364-9F81-19B025A92996}" type="slidenum">
              <a:rPr lang="es-ES" smtClean="0"/>
              <a:pPr/>
              <a:t>20</a:t>
            </a:fld>
            <a:endParaRPr lang="es-ES" smtClean="0"/>
          </a:p>
        </p:txBody>
      </p:sp>
      <p:sp>
        <p:nvSpPr>
          <p:cNvPr id="28675" name="1 Marcador de imagen de diapositiva"/>
          <p:cNvSpPr>
            <a:spLocks noGrp="1" noRot="1" noChangeAspect="1" noTextEdit="1"/>
          </p:cNvSpPr>
          <p:nvPr>
            <p:ph type="sldImg"/>
          </p:nvPr>
        </p:nvSpPr>
        <p:spPr>
          <a:ln/>
        </p:spPr>
      </p:sp>
      <p:sp>
        <p:nvSpPr>
          <p:cNvPr id="28676" name="2 Marcador de notas"/>
          <p:cNvSpPr>
            <a:spLocks noGrp="1"/>
          </p:cNvSpPr>
          <p:nvPr>
            <p:ph type="body" idx="1"/>
          </p:nvPr>
        </p:nvSpPr>
        <p:spPr>
          <a:noFill/>
          <a:ln/>
        </p:spPr>
        <p:txBody>
          <a:bodyPr/>
          <a:lstStyle/>
          <a:p>
            <a:pPr eaLnBrk="1" hangingPunct="1">
              <a:spcBef>
                <a:spcPct val="0"/>
              </a:spcBef>
            </a:pPr>
            <a:r>
              <a:rPr lang="es-CO" smtClean="0"/>
              <a:t>AMABILIDAD, TOLERANCIA, SEGURIDAD, EFICIENCIA</a:t>
            </a:r>
          </a:p>
          <a:p>
            <a:pPr eaLnBrk="1" hangingPunct="1">
              <a:spcBef>
                <a:spcPct val="0"/>
              </a:spcBef>
            </a:pPr>
            <a:r>
              <a:rPr lang="es-CO" smtClean="0"/>
              <a:t>PROBIDAD: CUALIDAD DE INTEGRIDAD RELACIONADO CON LA HONESTIDAD, VERACIDAD Y FRANQUEZA CON Q SE MANEJA LOS BIENES, LA INFORMACIÓN Y LOS RECURSOS PÚBLICOS DEL ESTADO.</a:t>
            </a:r>
          </a:p>
        </p:txBody>
      </p:sp>
      <p:sp>
        <p:nvSpPr>
          <p:cNvPr id="28677"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9BC2D6-5110-45F7-A95C-DCE4A4281558}" type="slidenum">
              <a:rPr lang="es-CO" sz="1200"/>
              <a:pPr algn="r"/>
              <a:t>20</a:t>
            </a:fld>
            <a:endParaRPr lang="es-CO"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21</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21</a:t>
            </a:fld>
            <a:endParaRPr lang="es-CO"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22</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22</a:t>
            </a:fld>
            <a:endParaRPr lang="es-CO"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23</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23</a:t>
            </a:fld>
            <a:endParaRPr lang="es-CO"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24</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24</a:t>
            </a:fld>
            <a:endParaRPr lang="es-CO"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0130A733-D2D4-46D2-819C-8C39381A1350}" type="slidenum">
              <a:rPr lang="es-ES" smtClean="0"/>
              <a:pPr>
                <a:defRPr/>
              </a:pPr>
              <a:t>7</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0130A733-D2D4-46D2-819C-8C39381A1350}" type="slidenum">
              <a:rPr lang="es-ES" smtClean="0"/>
              <a:pPr>
                <a:defRPr/>
              </a:pPr>
              <a:t>27</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D09EC88-B6AC-4C64-82B2-8AA36FF069D7}" type="slidenum">
              <a:rPr lang="es-ES" smtClean="0"/>
              <a:pPr/>
              <a:t>32</a:t>
            </a:fld>
            <a:endParaRPr lang="es-ES" smtClean="0"/>
          </a:p>
        </p:txBody>
      </p:sp>
      <p:sp>
        <p:nvSpPr>
          <p:cNvPr id="21507" name="1 Marcador de imagen de diapositiva"/>
          <p:cNvSpPr>
            <a:spLocks noGrp="1" noRot="1" noChangeAspect="1" noTextEdit="1"/>
          </p:cNvSpPr>
          <p:nvPr>
            <p:ph type="sldImg"/>
          </p:nvPr>
        </p:nvSpPr>
        <p:spPr>
          <a:ln/>
        </p:spPr>
      </p:sp>
      <p:sp>
        <p:nvSpPr>
          <p:cNvPr id="21508"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1509"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90411E9-A252-446F-B52C-729FC336AAF4}" type="slidenum">
              <a:rPr lang="es-CO" sz="1200"/>
              <a:pPr algn="r"/>
              <a:t>32</a:t>
            </a:fld>
            <a:endParaRPr lang="es-CO"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3C738D6-ECE2-4730-8EEA-76CCD865AD3A}" type="slidenum">
              <a:rPr lang="es-ES" smtClean="0"/>
              <a:pPr/>
              <a:t>33</a:t>
            </a:fld>
            <a:endParaRPr lang="es-ES" smtClean="0"/>
          </a:p>
        </p:txBody>
      </p:sp>
      <p:sp>
        <p:nvSpPr>
          <p:cNvPr id="24579" name="1 Marcador de imagen de diapositiva"/>
          <p:cNvSpPr>
            <a:spLocks noGrp="1" noRot="1" noChangeAspect="1" noTextEdit="1"/>
          </p:cNvSpPr>
          <p:nvPr>
            <p:ph type="sldImg"/>
          </p:nvPr>
        </p:nvSpPr>
        <p:spPr>
          <a:ln/>
        </p:spPr>
      </p:sp>
      <p:sp>
        <p:nvSpPr>
          <p:cNvPr id="2458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458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D14064-C282-4834-A3FC-23C2E4F65EC0}" type="slidenum">
              <a:rPr lang="es-CO" sz="1200"/>
              <a:pPr algn="r"/>
              <a:t>33</a:t>
            </a:fld>
            <a:endParaRPr lang="es-CO"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3C738D6-ECE2-4730-8EEA-76CCD865AD3A}" type="slidenum">
              <a:rPr lang="es-ES" smtClean="0"/>
              <a:pPr/>
              <a:t>34</a:t>
            </a:fld>
            <a:endParaRPr lang="es-ES" smtClean="0"/>
          </a:p>
        </p:txBody>
      </p:sp>
      <p:sp>
        <p:nvSpPr>
          <p:cNvPr id="24579" name="1 Marcador de imagen de diapositiva"/>
          <p:cNvSpPr>
            <a:spLocks noGrp="1" noRot="1" noChangeAspect="1" noTextEdit="1"/>
          </p:cNvSpPr>
          <p:nvPr>
            <p:ph type="sldImg"/>
          </p:nvPr>
        </p:nvSpPr>
        <p:spPr>
          <a:ln/>
        </p:spPr>
      </p:sp>
      <p:sp>
        <p:nvSpPr>
          <p:cNvPr id="24580" name="2 Marcador de notas"/>
          <p:cNvSpPr>
            <a:spLocks noGrp="1"/>
          </p:cNvSpPr>
          <p:nvPr>
            <p:ph type="body" idx="1"/>
          </p:nvPr>
        </p:nvSpPr>
        <p:spPr>
          <a:noFill/>
          <a:ln/>
        </p:spPr>
        <p:txBody>
          <a:bodyPr/>
          <a:lstStyle/>
          <a:p>
            <a:pPr eaLnBrk="1" hangingPunct="1">
              <a:spcBef>
                <a:spcPct val="0"/>
              </a:spcBef>
            </a:pPr>
            <a:endParaRPr lang="es-CO" dirty="0" smtClean="0"/>
          </a:p>
        </p:txBody>
      </p:sp>
      <p:sp>
        <p:nvSpPr>
          <p:cNvPr id="2458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D14064-C282-4834-A3FC-23C2E4F65EC0}" type="slidenum">
              <a:rPr lang="es-CO" sz="1200"/>
              <a:pPr algn="r"/>
              <a:t>34</a:t>
            </a:fld>
            <a:endParaRPr lang="es-CO"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pPr>
              <a:defRPr/>
            </a:pPr>
            <a:fld id="{0130A733-D2D4-46D2-819C-8C39381A1350}" type="slidenum">
              <a:rPr lang="es-ES" smtClean="0"/>
              <a:pPr>
                <a:defRPr/>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pPr>
              <a:defRPr/>
            </a:pPr>
            <a:fld id="{0130A733-D2D4-46D2-819C-8C39381A1350}" type="slidenum">
              <a:rPr lang="es-ES" smtClean="0"/>
              <a:pPr>
                <a:defRPr/>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42A0A9-C370-4CD8-86D5-1B0BD7A76938}" type="slidenum">
              <a:rPr lang="es-ES" smtClean="0"/>
              <a:pPr/>
              <a:t>10</a:t>
            </a:fld>
            <a:endParaRPr lang="es-ES" smtClean="0"/>
          </a:p>
        </p:txBody>
      </p:sp>
      <p:sp>
        <p:nvSpPr>
          <p:cNvPr id="25603" name="1 Marcador de imagen de diapositiva"/>
          <p:cNvSpPr>
            <a:spLocks noGrp="1" noRot="1" noChangeAspect="1" noTextEdit="1"/>
          </p:cNvSpPr>
          <p:nvPr>
            <p:ph type="sldImg"/>
          </p:nvPr>
        </p:nvSpPr>
        <p:spPr>
          <a:ln/>
        </p:spPr>
      </p:sp>
      <p:sp>
        <p:nvSpPr>
          <p:cNvPr id="25604" name="2 Marcador de notas"/>
          <p:cNvSpPr>
            <a:spLocks noGrp="1"/>
          </p:cNvSpPr>
          <p:nvPr>
            <p:ph type="body" idx="1"/>
          </p:nvPr>
        </p:nvSpPr>
        <p:spPr>
          <a:noFill/>
          <a:ln/>
        </p:spPr>
        <p:txBody>
          <a:bodyPr/>
          <a:lstStyle/>
          <a:p>
            <a:pPr eaLnBrk="1" hangingPunct="1">
              <a:spcBef>
                <a:spcPct val="0"/>
              </a:spcBef>
            </a:pPr>
            <a:r>
              <a:rPr lang="es-CO" dirty="0" smtClean="0"/>
              <a:t>AMABILIDAD, TOLERANCIA, SEGURIDAD, EFICIENCIA</a:t>
            </a:r>
          </a:p>
          <a:p>
            <a:pPr eaLnBrk="1" hangingPunct="1">
              <a:spcBef>
                <a:spcPct val="0"/>
              </a:spcBef>
            </a:pPr>
            <a:r>
              <a:rPr lang="es-CO" dirty="0" smtClean="0"/>
              <a:t>PROBIDAD: CUALIDAD DE INTEGRIDAD RELACIONADO CON LA HONESTIDAD, VERACIDAD Y FRANQUEZA CON Q SE MANEJA LOS BIENES, LA INFORMACIÓN Y LOS RECURSOS PÚBLICOS DEL ESTADO.</a:t>
            </a:r>
          </a:p>
        </p:txBody>
      </p:sp>
      <p:sp>
        <p:nvSpPr>
          <p:cNvPr id="25605"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44B50D-7156-4266-88B8-869880A94C6D}" type="slidenum">
              <a:rPr lang="es-CO" sz="1200"/>
              <a:pPr algn="r"/>
              <a:t>10</a:t>
            </a:fld>
            <a:endParaRPr lang="es-CO"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0DC444E-6DAF-456B-800F-C027B8819902}" type="slidenum">
              <a:rPr lang="es-ES" smtClean="0"/>
              <a:pPr/>
              <a:t>11</a:t>
            </a:fld>
            <a:endParaRPr lang="es-ES" smtClean="0"/>
          </a:p>
        </p:txBody>
      </p:sp>
      <p:sp>
        <p:nvSpPr>
          <p:cNvPr id="26627" name="1 Marcador de imagen de diapositiva"/>
          <p:cNvSpPr>
            <a:spLocks noGrp="1" noRot="1" noChangeAspect="1" noTextEdit="1"/>
          </p:cNvSpPr>
          <p:nvPr>
            <p:ph type="sldImg"/>
          </p:nvPr>
        </p:nvSpPr>
        <p:spPr>
          <a:ln/>
        </p:spPr>
      </p:sp>
      <p:sp>
        <p:nvSpPr>
          <p:cNvPr id="26628" name="2 Marcador de notas"/>
          <p:cNvSpPr>
            <a:spLocks noGrp="1"/>
          </p:cNvSpPr>
          <p:nvPr>
            <p:ph type="body" idx="1"/>
          </p:nvPr>
        </p:nvSpPr>
        <p:spPr>
          <a:noFill/>
          <a:ln/>
        </p:spPr>
        <p:txBody>
          <a:bodyPr/>
          <a:lstStyle/>
          <a:p>
            <a:pPr eaLnBrk="1" hangingPunct="1">
              <a:spcBef>
                <a:spcPct val="0"/>
              </a:spcBef>
            </a:pPr>
            <a:r>
              <a:rPr lang="es-CO" smtClean="0"/>
              <a:t>AMABILIDAD, TOLERANCIA, SEGURIDAD, EFICIENCIA</a:t>
            </a:r>
          </a:p>
          <a:p>
            <a:pPr eaLnBrk="1" hangingPunct="1">
              <a:spcBef>
                <a:spcPct val="0"/>
              </a:spcBef>
            </a:pPr>
            <a:r>
              <a:rPr lang="es-CO" smtClean="0"/>
              <a:t>PROBIDAD: CUALIDAD DE INTEGRIDAD RELACIONADO CON LA HONESTIDAD, VERACIDAD Y FRANQUEZA CON Q SE MANEJA LOS BIENES, LA INFORMACIÓN Y LOS RECURSOS PÚBLICOS DEL ESTADO.</a:t>
            </a:r>
          </a:p>
        </p:txBody>
      </p:sp>
      <p:sp>
        <p:nvSpPr>
          <p:cNvPr id="26629"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0B56CE0-823F-4358-85AB-75C935CB7945}" type="slidenum">
              <a:rPr lang="es-CO" sz="1200"/>
              <a:pPr algn="r"/>
              <a:t>11</a:t>
            </a:fld>
            <a:endParaRPr lang="es-CO"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2D36EE8-8171-4AF5-B5C2-98D6A95BA43C}" type="slidenum">
              <a:rPr lang="es-ES" smtClean="0"/>
              <a:pPr/>
              <a:t>12</a:t>
            </a:fld>
            <a:endParaRPr lang="es-ES" smtClean="0"/>
          </a:p>
        </p:txBody>
      </p:sp>
      <p:sp>
        <p:nvSpPr>
          <p:cNvPr id="27651" name="1 Marcador de imagen de diapositiva"/>
          <p:cNvSpPr>
            <a:spLocks noGrp="1" noRot="1" noChangeAspect="1" noTextEdit="1"/>
          </p:cNvSpPr>
          <p:nvPr>
            <p:ph type="sldImg"/>
          </p:nvPr>
        </p:nvSpPr>
        <p:spPr>
          <a:ln/>
        </p:spPr>
      </p:sp>
      <p:sp>
        <p:nvSpPr>
          <p:cNvPr id="27652" name="2 Marcador de notas"/>
          <p:cNvSpPr>
            <a:spLocks noGrp="1"/>
          </p:cNvSpPr>
          <p:nvPr>
            <p:ph type="body" idx="1"/>
          </p:nvPr>
        </p:nvSpPr>
        <p:spPr>
          <a:noFill/>
          <a:ln/>
        </p:spPr>
        <p:txBody>
          <a:bodyPr/>
          <a:lstStyle/>
          <a:p>
            <a:pPr eaLnBrk="1" hangingPunct="1">
              <a:spcBef>
                <a:spcPct val="0"/>
              </a:spcBef>
            </a:pPr>
            <a:r>
              <a:rPr lang="es-CO" dirty="0" smtClean="0"/>
              <a:t>AMABILIDAD, TOLERANCIA, SEGURIDAD, EFICIENCIA</a:t>
            </a:r>
          </a:p>
          <a:p>
            <a:pPr eaLnBrk="1" hangingPunct="1">
              <a:spcBef>
                <a:spcPct val="0"/>
              </a:spcBef>
            </a:pPr>
            <a:r>
              <a:rPr lang="es-CO" dirty="0" smtClean="0"/>
              <a:t>PROBIDAD: CUALIDAD DE INTEGRIDAD RELACIONADO CON LA HONESTIDAD, VERACIDAD Y FRANQUEZA CON Q SE MANEJA LOS BIENES, LA INFORMACIÓN Y LOS RECURSOS PÚBLICOS DEL ESTADO.</a:t>
            </a:r>
          </a:p>
        </p:txBody>
      </p:sp>
      <p:sp>
        <p:nvSpPr>
          <p:cNvPr id="27653"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EF4EBD4-C8A0-462F-893E-320D2DA478B7}" type="slidenum">
              <a:rPr lang="es-CO" sz="1200"/>
              <a:pPr algn="r"/>
              <a:t>12</a:t>
            </a:fld>
            <a:endParaRPr lang="es-CO"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13</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r>
              <a:rPr lang="es-CO" smtClean="0"/>
              <a:t>AMABILIDAD, TOLERANCIA, SEGURIDAD, EFICIENCIA</a:t>
            </a:r>
          </a:p>
          <a:p>
            <a:pPr eaLnBrk="1" hangingPunct="1">
              <a:spcBef>
                <a:spcPct val="0"/>
              </a:spcBef>
            </a:pPr>
            <a:r>
              <a:rPr lang="es-CO" smtClean="0"/>
              <a:t>PROBIDAD: CUALIDAD DE INTEGRIDAD RELACIONADO CON LA HONESTIDAD, VERACIDAD Y FRANQUEZA CON Q SE MANEJA LOS BIENES, LA INFORMACIÓN Y LOS RECURSOS PÚBLICOS DEL ESTADO.</a:t>
            </a:r>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13</a:t>
            </a:fld>
            <a:endParaRPr lang="es-CO"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D29E67D-8B61-4D44-85C4-1B8FDB0FCB51}" type="slidenum">
              <a:rPr lang="es-ES" smtClean="0"/>
              <a:pPr/>
              <a:t>14</a:t>
            </a:fld>
            <a:endParaRPr lang="es-ES" smtClean="0"/>
          </a:p>
        </p:txBody>
      </p:sp>
      <p:sp>
        <p:nvSpPr>
          <p:cNvPr id="29699" name="1 Marcador de imagen de diapositiva"/>
          <p:cNvSpPr>
            <a:spLocks noGrp="1" noRot="1" noChangeAspect="1" noTextEdit="1"/>
          </p:cNvSpPr>
          <p:nvPr>
            <p:ph type="sldImg"/>
          </p:nvPr>
        </p:nvSpPr>
        <p:spPr>
          <a:ln/>
        </p:spPr>
      </p:sp>
      <p:sp>
        <p:nvSpPr>
          <p:cNvPr id="29700" name="2 Marcador de notas"/>
          <p:cNvSpPr>
            <a:spLocks noGrp="1"/>
          </p:cNvSpPr>
          <p:nvPr>
            <p:ph type="body" idx="1"/>
          </p:nvPr>
        </p:nvSpPr>
        <p:spPr>
          <a:noFill/>
          <a:ln/>
        </p:spPr>
        <p:txBody>
          <a:bodyPr/>
          <a:lstStyle/>
          <a:p>
            <a:pPr eaLnBrk="1" hangingPunct="1">
              <a:spcBef>
                <a:spcPct val="0"/>
              </a:spcBef>
            </a:pPr>
            <a:r>
              <a:rPr lang="es-CO" dirty="0" smtClean="0"/>
              <a:t>AMABILIDAD, TOLERANCIA, SEGURIDAD, EFICIENCIA</a:t>
            </a:r>
          </a:p>
          <a:p>
            <a:pPr eaLnBrk="1" hangingPunct="1">
              <a:spcBef>
                <a:spcPct val="0"/>
              </a:spcBef>
            </a:pPr>
            <a:r>
              <a:rPr lang="es-CO" dirty="0" smtClean="0"/>
              <a:t>PROBIDAD: CUALIDAD DE INTEGRIDAD RELACIONADO CON LA HONESTIDAD, VERACIDAD Y FRANQUEZA CON Q SE MANEJA LOS BIENES, LA INFORMACIÓN Y LOS RECURSOS PÚBLICOS DEL ESTADO.</a:t>
            </a:r>
          </a:p>
        </p:txBody>
      </p:sp>
      <p:sp>
        <p:nvSpPr>
          <p:cNvPr id="2970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036D8-A6C4-49ED-A9FA-9DD4A06F00A8}" type="slidenum">
              <a:rPr lang="es-CO" sz="1200"/>
              <a:pPr algn="r"/>
              <a:t>14</a:t>
            </a:fld>
            <a:endParaRPr lang="es-CO"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s-ES"/>
          </a:p>
        </p:txBody>
      </p:sp>
      <p:sp>
        <p:nvSpPr>
          <p:cNvPr id="19" name="18 Marcador de pie de página"/>
          <p:cNvSpPr>
            <a:spLocks noGrp="1"/>
          </p:cNvSpPr>
          <p:nvPr>
            <p:ph type="ftr" sz="quarter" idx="11"/>
          </p:nvPr>
        </p:nvSpPr>
        <p:spPr/>
        <p:txBody>
          <a:bodyPr/>
          <a:lstStyle/>
          <a:p>
            <a:pPr>
              <a:defRPr/>
            </a:pPr>
            <a:endParaRPr lang="es-ES"/>
          </a:p>
        </p:txBody>
      </p:sp>
      <p:sp>
        <p:nvSpPr>
          <p:cNvPr id="27" name="26 Marcador de número de diapositiva"/>
          <p:cNvSpPr>
            <a:spLocks noGrp="1"/>
          </p:cNvSpPr>
          <p:nvPr>
            <p:ph type="sldNum" sz="quarter" idx="12"/>
          </p:nvPr>
        </p:nvSpPr>
        <p:spPr/>
        <p:txBody>
          <a:bodyPr/>
          <a:lstStyle/>
          <a:p>
            <a:pPr>
              <a:defRPr/>
            </a:pPr>
            <a:fld id="{A9668C4C-BB4A-4FC3-AA79-ED59E0DD6A0A}"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7F07CD0-BF22-4F92-A7A4-4CAF74A99754}"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F06C941-5901-4A98-8141-3C5E48351D1E}"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6F2C7B6-501D-4D3D-B572-528F501D8E62}"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7AD46DD-56C1-4B32-B3B8-B48E11D17300}"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6889153A-8462-479B-820A-85737F45256F}"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53BE8037-7AFF-4F44-A596-F3BE4C264193}"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AC07DC1E-89F9-46D8-BB2D-B9C097FDDF42}"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FAC24329-323B-4C6B-AFC9-23DF39952E77}"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91AB4CF0-5020-49CE-98EF-53BE04967B34}"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ADC0FAAC-27A1-440C-8D63-3438E9EA721C}" type="slidenum">
              <a:rPr lang="es-ES" smtClean="0"/>
              <a:pPr>
                <a:defRPr/>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0E2D0BA-8715-4689-B68E-7A15EA52BF52}" type="slidenum">
              <a:rPr lang="es-ES" smtClean="0"/>
              <a:pPr>
                <a:defRPr/>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4.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7.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7.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www.istockphoto.com/stock-photo-5321153-stop-please.php"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hyperlink" Target="http://www.istockphoto.com/stock-illustration-12442302-e-mail-concept.ph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9.em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60.em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1.emf"/><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istockphoto.com/stock-photo-7651649-exclamation-mark.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33.xml"/></Relationships>
</file>

<file path=ppt/slides/_rels/slide7.xml.rels><?xml version="1.0" encoding="UTF-8" standalone="yes"?>
<Relationships xmlns="http://schemas.openxmlformats.org/package/2006/relationships"><Relationship Id="rId3" Type="http://schemas.openxmlformats.org/officeDocument/2006/relationships/hyperlink" Target="http://www.istockphoto.com/stock-photo-6988024-the-businessman-and-email-symbol.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image" Target="../media/image3.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istockphoto.com/stock-photo-6988024-the-businessman-and-email-symbol.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516563"/>
            <a:ext cx="9144000" cy="1341437"/>
          </a:xfrm>
          <a:prstGeom prst="rect">
            <a:avLst/>
          </a:prstGeom>
          <a:solidFill>
            <a:srgbClr val="338400"/>
          </a:solidFill>
          <a:ln w="9525">
            <a:solidFill>
              <a:schemeClr val="tx1"/>
            </a:solidFill>
            <a:miter lim="800000"/>
            <a:headEnd/>
            <a:tailEnd/>
          </a:ln>
        </p:spPr>
        <p:txBody>
          <a:bodyPr wrap="none" anchor="ctr"/>
          <a:lstStyle/>
          <a:p>
            <a:endParaRPr lang="es-CO"/>
          </a:p>
        </p:txBody>
      </p:sp>
      <p:grpSp>
        <p:nvGrpSpPr>
          <p:cNvPr id="2051" name="Group 3"/>
          <p:cNvGrpSpPr>
            <a:grpSpLocks/>
          </p:cNvGrpSpPr>
          <p:nvPr/>
        </p:nvGrpSpPr>
        <p:grpSpPr bwMode="auto">
          <a:xfrm>
            <a:off x="857250" y="642938"/>
            <a:ext cx="7429500" cy="4870450"/>
            <a:chOff x="540" y="405"/>
            <a:chExt cx="4680" cy="3068"/>
          </a:xfrm>
        </p:grpSpPr>
        <p:pic>
          <p:nvPicPr>
            <p:cNvPr id="2053" name="Picture 5" descr="real"/>
            <p:cNvPicPr>
              <a:picLocks noChangeAspect="1" noChangeArrowheads="1"/>
            </p:cNvPicPr>
            <p:nvPr/>
          </p:nvPicPr>
          <p:blipFill>
            <a:blip r:embed="rId2" cstate="print"/>
            <a:srcRect/>
            <a:stretch>
              <a:fillRect/>
            </a:stretch>
          </p:blipFill>
          <p:spPr bwMode="auto">
            <a:xfrm>
              <a:off x="1890" y="405"/>
              <a:ext cx="1954" cy="2068"/>
            </a:xfrm>
            <a:prstGeom prst="rect">
              <a:avLst/>
            </a:prstGeom>
            <a:noFill/>
            <a:ln w="9525">
              <a:noFill/>
              <a:miter lim="800000"/>
              <a:headEnd/>
              <a:tailEnd/>
            </a:ln>
          </p:spPr>
        </p:pic>
        <p:sp>
          <p:nvSpPr>
            <p:cNvPr id="2054" name="Text Box 6"/>
            <p:cNvSpPr txBox="1">
              <a:spLocks noChangeArrowheads="1"/>
            </p:cNvSpPr>
            <p:nvPr/>
          </p:nvSpPr>
          <p:spPr bwMode="auto">
            <a:xfrm>
              <a:off x="540" y="2610"/>
              <a:ext cx="4680" cy="863"/>
            </a:xfrm>
            <a:prstGeom prst="rect">
              <a:avLst/>
            </a:prstGeom>
            <a:noFill/>
            <a:ln w="9525">
              <a:noFill/>
              <a:miter lim="800000"/>
              <a:headEnd/>
              <a:tailEnd/>
            </a:ln>
          </p:spPr>
          <p:txBody>
            <a:bodyPr>
              <a:spAutoFit/>
            </a:bodyPr>
            <a:lstStyle/>
            <a:p>
              <a:pPr algn="ctr">
                <a:spcBef>
                  <a:spcPct val="50000"/>
                </a:spcBef>
              </a:pPr>
              <a:r>
                <a:rPr lang="es-MX" sz="3200"/>
                <a:t>Libertad y Orden</a:t>
              </a:r>
            </a:p>
            <a:p>
              <a:pPr>
                <a:spcBef>
                  <a:spcPct val="50000"/>
                </a:spcBef>
              </a:pPr>
              <a:endParaRPr lang="es-MX" sz="200"/>
            </a:p>
            <a:p>
              <a:pPr>
                <a:spcBef>
                  <a:spcPct val="50000"/>
                </a:spcBef>
              </a:pPr>
              <a:endParaRPr lang="es-ES" sz="3200"/>
            </a:p>
          </p:txBody>
        </p:sp>
      </p:grpSp>
      <p:sp>
        <p:nvSpPr>
          <p:cNvPr id="2052" name="Rectangle 4"/>
          <p:cNvSpPr>
            <a:spLocks noGrp="1" noChangeArrowheads="1"/>
          </p:cNvSpPr>
          <p:nvPr/>
        </p:nvSpPr>
        <p:spPr bwMode="auto">
          <a:xfrm>
            <a:off x="1330325" y="5662613"/>
            <a:ext cx="6697663" cy="1079500"/>
          </a:xfrm>
          <a:prstGeom prst="rect">
            <a:avLst/>
          </a:prstGeom>
          <a:solidFill>
            <a:srgbClr val="338400"/>
          </a:solidFill>
          <a:ln w="9525">
            <a:noFill/>
            <a:miter lim="800000"/>
            <a:headEnd/>
            <a:tailEnd/>
          </a:ln>
        </p:spPr>
        <p:txBody>
          <a:bodyPr/>
          <a:lstStyle/>
          <a:p>
            <a:pPr algn="ctr">
              <a:lnSpc>
                <a:spcPct val="90000"/>
              </a:lnSpc>
              <a:spcBef>
                <a:spcPct val="20000"/>
              </a:spcBef>
            </a:pPr>
            <a:r>
              <a:rPr lang="es-MX" sz="3200" b="1">
                <a:solidFill>
                  <a:schemeClr val="bg1"/>
                </a:solidFill>
                <a:latin typeface="Arial Narrow" pitchFamily="34" charset="0"/>
              </a:rPr>
              <a:t>Ministerio de la Protección Social</a:t>
            </a:r>
          </a:p>
          <a:p>
            <a:pPr algn="ctr">
              <a:lnSpc>
                <a:spcPct val="90000"/>
              </a:lnSpc>
              <a:spcBef>
                <a:spcPct val="20000"/>
              </a:spcBef>
            </a:pPr>
            <a:r>
              <a:rPr lang="es-MX" sz="2800">
                <a:solidFill>
                  <a:schemeClr val="bg1"/>
                </a:solidFill>
                <a:latin typeface="Arial Narrow" pitchFamily="34" charset="0"/>
              </a:rPr>
              <a:t>República de Colombia</a:t>
            </a:r>
            <a:endParaRPr lang="es-ES" sz="280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2291"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2292"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2293"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2294"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2295"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3" name="5 CuadroTexto"/>
          <p:cNvSpPr txBox="1">
            <a:spLocks noChangeArrowheads="1"/>
          </p:cNvSpPr>
          <p:nvPr/>
        </p:nvSpPr>
        <p:spPr bwMode="auto">
          <a:xfrm>
            <a:off x="428596" y="3500438"/>
            <a:ext cx="4786346" cy="1200329"/>
          </a:xfrm>
          <a:prstGeom prst="rect">
            <a:avLst/>
          </a:prstGeom>
          <a:blipFill>
            <a:blip r:embed="rId4" cstate="print"/>
            <a:tile tx="0" ty="0" sx="100000" sy="100000" flip="none" algn="tl"/>
          </a:blipFill>
          <a:ln w="9525">
            <a:noFill/>
            <a:miter lim="800000"/>
            <a:headEnd/>
            <a:tailEnd/>
          </a:ln>
        </p:spPr>
        <p:txBody>
          <a:bodyPr wrap="square">
            <a:spAutoFit/>
          </a:bodyPr>
          <a:lstStyle/>
          <a:p>
            <a:r>
              <a:rPr lang="es-MX" sz="2400" dirty="0"/>
              <a:t>AVANCES EN LA </a:t>
            </a:r>
            <a:r>
              <a:rPr lang="es-MX" sz="2400" dirty="0" smtClean="0"/>
              <a:t>GESTIÓN </a:t>
            </a:r>
            <a:r>
              <a:rPr lang="es-MX" sz="2400" dirty="0"/>
              <a:t>CANAL </a:t>
            </a:r>
            <a:r>
              <a:rPr lang="es-MX" sz="2400" dirty="0" smtClean="0"/>
              <a:t> PRESENCIAL  (VENTANILLA DE ATENCIÓN)</a:t>
            </a:r>
            <a:endParaRPr lang="es-CO" sz="2400" dirty="0"/>
          </a:p>
        </p:txBody>
      </p:sp>
      <p:sp>
        <p:nvSpPr>
          <p:cNvPr id="14" name="13 Rectángulo redondeado"/>
          <p:cNvSpPr/>
          <p:nvPr/>
        </p:nvSpPr>
        <p:spPr>
          <a:xfrm>
            <a:off x="2857488" y="1928802"/>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5" name="Picture 2" descr="C:\Documents and Settings\vmora\Mis documentos\Mis imágenes-GAU\LOGRO.jpg"/>
          <p:cNvPicPr>
            <a:picLocks noChangeAspect="1" noChangeArrowheads="1"/>
          </p:cNvPicPr>
          <p:nvPr/>
        </p:nvPicPr>
        <p:blipFill>
          <a:blip r:embed="rId5" cstate="print"/>
          <a:srcRect/>
          <a:stretch>
            <a:fillRect/>
          </a:stretch>
        </p:blipFill>
        <p:spPr bwMode="auto">
          <a:xfrm>
            <a:off x="714348" y="1714488"/>
            <a:ext cx="2000264" cy="1143008"/>
          </a:xfrm>
          <a:prstGeom prst="rect">
            <a:avLst/>
          </a:prstGeom>
          <a:noFill/>
        </p:spPr>
      </p:pic>
      <p:sp>
        <p:nvSpPr>
          <p:cNvPr id="16" name="15 Rectángulo"/>
          <p:cNvSpPr/>
          <p:nvPr/>
        </p:nvSpPr>
        <p:spPr>
          <a:xfrm>
            <a:off x="3286116" y="2071678"/>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7" name="16 Imagen"/>
          <p:cNvPicPr/>
          <p:nvPr/>
        </p:nvPicPr>
        <p:blipFill>
          <a:blip r:embed="rId6" cstate="print"/>
          <a:srcRect/>
          <a:stretch>
            <a:fillRect/>
          </a:stretch>
        </p:blipFill>
        <p:spPr bwMode="auto">
          <a:xfrm>
            <a:off x="5572132" y="3143248"/>
            <a:ext cx="3143272" cy="221457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3316"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3317"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3318" name="Picture 7"/>
          <p:cNvPicPr>
            <a:picLocks noChangeAspect="1" noChangeArrowheads="1"/>
          </p:cNvPicPr>
          <p:nvPr/>
        </p:nvPicPr>
        <p:blipFill>
          <a:blip r:embed="rId3" cstate="print"/>
          <a:srcRect/>
          <a:stretch>
            <a:fillRect/>
          </a:stretch>
        </p:blipFill>
        <p:spPr bwMode="auto">
          <a:xfrm>
            <a:off x="142844" y="0"/>
            <a:ext cx="9144000" cy="1303338"/>
          </a:xfrm>
          <a:prstGeom prst="rect">
            <a:avLst/>
          </a:prstGeom>
          <a:noFill/>
          <a:ln w="9525">
            <a:noFill/>
            <a:miter lim="800000"/>
            <a:headEnd/>
            <a:tailEnd/>
          </a:ln>
        </p:spPr>
      </p:pic>
      <p:sp>
        <p:nvSpPr>
          <p:cNvPr id="13319"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3320" name="Rectangle 8"/>
          <p:cNvSpPr>
            <a:spLocks noChangeArrowheads="1"/>
          </p:cNvSpPr>
          <p:nvPr/>
        </p:nvSpPr>
        <p:spPr bwMode="auto">
          <a:xfrm>
            <a:off x="323850" y="1412875"/>
            <a:ext cx="8207375" cy="1754326"/>
          </a:xfrm>
          <a:prstGeom prst="rect">
            <a:avLst/>
          </a:prstGeom>
          <a:noFill/>
          <a:ln w="9525">
            <a:noFill/>
            <a:miter lim="800000"/>
            <a:headEnd/>
            <a:tailEnd/>
          </a:ln>
        </p:spPr>
        <p:txBody>
          <a:bodyPr>
            <a:spAutoFit/>
          </a:bodyPr>
          <a:lstStyle/>
          <a:p>
            <a:endParaRPr lang="es-ES" dirty="0" smtClean="0"/>
          </a:p>
          <a:p>
            <a:endParaRPr lang="es-ES" dirty="0" smtClean="0"/>
          </a:p>
          <a:p>
            <a:endParaRPr lang="es-ES" dirty="0" smtClean="0"/>
          </a:p>
          <a:p>
            <a:endParaRPr lang="es-ES" dirty="0" smtClean="0"/>
          </a:p>
          <a:p>
            <a:endParaRPr lang="es-ES" dirty="0" smtClean="0"/>
          </a:p>
          <a:p>
            <a:endParaRPr lang="es-ES" dirty="0"/>
          </a:p>
        </p:txBody>
      </p:sp>
      <p:pic>
        <p:nvPicPr>
          <p:cNvPr id="1026" name="Picture 2" descr="C:\Documents and Settings\vmora\Mis documentos\VMORA-AUSUARIO\FOTOS ATENCION\P1080399.JPG"/>
          <p:cNvPicPr>
            <a:picLocks noChangeAspect="1" noChangeArrowheads="1"/>
          </p:cNvPicPr>
          <p:nvPr/>
        </p:nvPicPr>
        <p:blipFill>
          <a:blip r:embed="rId4" cstate="print"/>
          <a:srcRect/>
          <a:stretch>
            <a:fillRect/>
          </a:stretch>
        </p:blipFill>
        <p:spPr bwMode="auto">
          <a:xfrm>
            <a:off x="1251365" y="1428736"/>
            <a:ext cx="3177759" cy="2143140"/>
          </a:xfrm>
          <a:prstGeom prst="rect">
            <a:avLst/>
          </a:prstGeom>
          <a:noFill/>
        </p:spPr>
      </p:pic>
      <p:sp>
        <p:nvSpPr>
          <p:cNvPr id="13" name="12 Rectángulo"/>
          <p:cNvSpPr/>
          <p:nvPr/>
        </p:nvSpPr>
        <p:spPr>
          <a:xfrm>
            <a:off x="1000100" y="3714752"/>
            <a:ext cx="4500594" cy="1015663"/>
          </a:xfrm>
          <a:prstGeom prst="rect">
            <a:avLst/>
          </a:prstGeom>
        </p:spPr>
        <p:txBody>
          <a:bodyPr wrap="square">
            <a:spAutoFit/>
          </a:bodyPr>
          <a:lstStyle/>
          <a:p>
            <a:r>
              <a:rPr lang="es-CO" sz="1200" dirty="0" smtClean="0">
                <a:solidFill>
                  <a:srgbClr val="FF0000"/>
                </a:solidFill>
              </a:rPr>
              <a:t>Desde el mes de diciembre se cuenta con un puesto de orientación donde  una cara amable atiende en primera instancia a los ciudadanos y hace  las veces de filtro.  A las personas que  van a pasar a la ventanilla  les entrega  una ficha como la que se observa en la parte inferior.</a:t>
            </a:r>
            <a:endParaRPr lang="en-US" sz="1200" dirty="0">
              <a:solidFill>
                <a:srgbClr val="FF0000"/>
              </a:solidFill>
            </a:endParaRPr>
          </a:p>
        </p:txBody>
      </p:sp>
      <p:sp>
        <p:nvSpPr>
          <p:cNvPr id="15" name="14 CuadroTexto"/>
          <p:cNvSpPr txBox="1"/>
          <p:nvPr/>
        </p:nvSpPr>
        <p:spPr>
          <a:xfrm>
            <a:off x="285720" y="1428737"/>
            <a:ext cx="357190" cy="5062924"/>
          </a:xfrm>
          <a:prstGeom prst="rect">
            <a:avLst/>
          </a:prstGeom>
          <a:solidFill>
            <a:srgbClr val="FFC000"/>
          </a:solidFill>
        </p:spPr>
        <p:txBody>
          <a:bodyPr wrap="square" rtlCol="0">
            <a:spAutoFit/>
          </a:bodyPr>
          <a:lstStyle/>
          <a:p>
            <a:r>
              <a:rPr lang="es-ES" sz="1900" b="1" dirty="0" smtClean="0"/>
              <a:t>ATENCIÓN INTEGRAL</a:t>
            </a:r>
            <a:endParaRPr lang="en-US" sz="1900" b="1" dirty="0"/>
          </a:p>
        </p:txBody>
      </p:sp>
      <p:pic>
        <p:nvPicPr>
          <p:cNvPr id="1027" name="Imagen 1" descr="image001"/>
          <p:cNvPicPr>
            <a:picLocks noChangeAspect="1" noChangeArrowheads="1"/>
          </p:cNvPicPr>
          <p:nvPr/>
        </p:nvPicPr>
        <p:blipFill>
          <a:blip r:embed="rId5" cstate="print"/>
          <a:srcRect/>
          <a:stretch>
            <a:fillRect/>
          </a:stretch>
        </p:blipFill>
        <p:spPr bwMode="auto">
          <a:xfrm>
            <a:off x="1071537" y="5000636"/>
            <a:ext cx="4286281" cy="1543050"/>
          </a:xfrm>
          <a:prstGeom prst="rect">
            <a:avLst/>
          </a:prstGeom>
          <a:noFill/>
          <a:ln w="9525">
            <a:noFill/>
            <a:miter lim="800000"/>
            <a:headEnd/>
            <a:tailEnd/>
          </a:ln>
        </p:spPr>
      </p:pic>
      <p:pic>
        <p:nvPicPr>
          <p:cNvPr id="1029" name="Picture 5" descr="C:\Documents and Settings\vmora\Mis documentos\VMORA-AUSUARIO\FOTOS ATENCION\P1080396.JPG"/>
          <p:cNvPicPr>
            <a:picLocks noChangeAspect="1" noChangeArrowheads="1"/>
          </p:cNvPicPr>
          <p:nvPr/>
        </p:nvPicPr>
        <p:blipFill>
          <a:blip r:embed="rId6" cstate="print"/>
          <a:srcRect/>
          <a:stretch>
            <a:fillRect/>
          </a:stretch>
        </p:blipFill>
        <p:spPr bwMode="auto">
          <a:xfrm>
            <a:off x="5857884" y="1428736"/>
            <a:ext cx="2540000" cy="1697037"/>
          </a:xfrm>
          <a:prstGeom prst="rect">
            <a:avLst/>
          </a:prstGeom>
          <a:noFill/>
        </p:spPr>
      </p:pic>
      <p:pic>
        <p:nvPicPr>
          <p:cNvPr id="1031" name="Picture 7" descr="C:\Documents and Settings\vmora\Mis documentos\VMORA-AUSUARIO\FOTOS ATENCION\P1080395.JPG"/>
          <p:cNvPicPr>
            <a:picLocks noChangeAspect="1" noChangeArrowheads="1"/>
          </p:cNvPicPr>
          <p:nvPr/>
        </p:nvPicPr>
        <p:blipFill>
          <a:blip r:embed="rId7" cstate="print"/>
          <a:srcRect/>
          <a:stretch>
            <a:fillRect/>
          </a:stretch>
        </p:blipFill>
        <p:spPr bwMode="auto">
          <a:xfrm>
            <a:off x="5715008" y="3214686"/>
            <a:ext cx="2967037" cy="1928826"/>
          </a:xfrm>
          <a:prstGeom prst="rect">
            <a:avLst/>
          </a:prstGeom>
          <a:noFill/>
        </p:spPr>
      </p:pic>
      <p:sp>
        <p:nvSpPr>
          <p:cNvPr id="22" name="21 CuadroTexto"/>
          <p:cNvSpPr txBox="1"/>
          <p:nvPr/>
        </p:nvSpPr>
        <p:spPr>
          <a:xfrm>
            <a:off x="5715008" y="5286388"/>
            <a:ext cx="3000396" cy="1384995"/>
          </a:xfrm>
          <a:prstGeom prst="rect">
            <a:avLst/>
          </a:prstGeom>
          <a:noFill/>
        </p:spPr>
        <p:txBody>
          <a:bodyPr wrap="square" rtlCol="0">
            <a:spAutoFit/>
          </a:bodyPr>
          <a:lstStyle/>
          <a:p>
            <a:pPr algn="just"/>
            <a:r>
              <a:rPr lang="es-ES" sz="1200" dirty="0" smtClean="0">
                <a:solidFill>
                  <a:srgbClr val="FF0000"/>
                </a:solidFill>
              </a:rPr>
              <a:t>Muchas personas vienen a preguntar información que no es competencia del Ministerio. En estos casos el orientador los remite a la entidad correspondiente y así los ciudadanos no pierden tiempo. Esta es una de las grandes  bondades de la nueva sede del GAC.</a:t>
            </a:r>
            <a:endParaRPr lang="en-US" sz="1200" dirty="0">
              <a:solidFill>
                <a:srgbClr val="FF0000"/>
              </a:solidFill>
            </a:endParaRPr>
          </a:p>
        </p:txBody>
      </p:sp>
      <p:cxnSp>
        <p:nvCxnSpPr>
          <p:cNvPr id="17" name="16 Conector recto de flecha"/>
          <p:cNvCxnSpPr/>
          <p:nvPr/>
        </p:nvCxnSpPr>
        <p:spPr>
          <a:xfrm rot="16200000" flipH="1">
            <a:off x="3536149" y="4750603"/>
            <a:ext cx="357190" cy="142876"/>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4339"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4340"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4341"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4342"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4343"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11" name="10 Imagen"/>
          <p:cNvPicPr/>
          <p:nvPr/>
        </p:nvPicPr>
        <p:blipFill>
          <a:blip r:embed="rId4" cstate="print"/>
          <a:srcRect/>
          <a:stretch>
            <a:fillRect/>
          </a:stretch>
        </p:blipFill>
        <p:spPr bwMode="auto">
          <a:xfrm>
            <a:off x="285720" y="1785926"/>
            <a:ext cx="8572560" cy="4643470"/>
          </a:xfrm>
          <a:prstGeom prst="rect">
            <a:avLst/>
          </a:prstGeom>
          <a:noFill/>
          <a:ln w="9525">
            <a:noFill/>
            <a:miter lim="800000"/>
            <a:headEnd/>
            <a:tailEnd/>
          </a:ln>
        </p:spPr>
      </p:pic>
      <p:sp>
        <p:nvSpPr>
          <p:cNvPr id="14" name="13 CuadroTexto"/>
          <p:cNvSpPr txBox="1"/>
          <p:nvPr/>
        </p:nvSpPr>
        <p:spPr>
          <a:xfrm>
            <a:off x="357158" y="1357298"/>
            <a:ext cx="7786742" cy="369332"/>
          </a:xfrm>
          <a:prstGeom prst="rect">
            <a:avLst/>
          </a:prstGeom>
          <a:solidFill>
            <a:srgbClr val="FFCC00"/>
          </a:solidFill>
        </p:spPr>
        <p:txBody>
          <a:bodyPr wrap="square" rtlCol="0">
            <a:spAutoFit/>
          </a:bodyPr>
          <a:lstStyle/>
          <a:p>
            <a:r>
              <a:rPr lang="es-ES" dirty="0" smtClean="0"/>
              <a:t>Implementación del formato único de registro </a:t>
            </a:r>
            <a:endParaRPr lang="en-US" dirty="0"/>
          </a:p>
        </p:txBody>
      </p:sp>
      <p:sp>
        <p:nvSpPr>
          <p:cNvPr id="15" name="14 CuadroTexto"/>
          <p:cNvSpPr txBox="1"/>
          <p:nvPr/>
        </p:nvSpPr>
        <p:spPr>
          <a:xfrm>
            <a:off x="214282" y="6429396"/>
            <a:ext cx="8715436" cy="292388"/>
          </a:xfrm>
          <a:prstGeom prst="rect">
            <a:avLst/>
          </a:prstGeom>
          <a:noFill/>
        </p:spPr>
        <p:txBody>
          <a:bodyPr wrap="square" rtlCol="0">
            <a:spAutoFit/>
          </a:bodyPr>
          <a:lstStyle/>
          <a:p>
            <a:r>
              <a:rPr lang="es-ES" sz="1300" dirty="0" smtClean="0">
                <a:solidFill>
                  <a:srgbClr val="FF0000"/>
                </a:solidFill>
              </a:rPr>
              <a:t>Este formato permite estandarizar la información y medir los tiempos de atención , gracias a las  3 ultimas columnas</a:t>
            </a:r>
            <a:endParaRPr lang="en-US" sz="13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7"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6389"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214678" y="1643050"/>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571868" y="1785926"/>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0" name="Picture 2" descr="C:\Documents and Settings\vmora\Mis documentos\Mis imágenes-GAU\LOGRO.jpg"/>
          <p:cNvPicPr>
            <a:picLocks noChangeAspect="1" noChangeArrowheads="1"/>
          </p:cNvPicPr>
          <p:nvPr/>
        </p:nvPicPr>
        <p:blipFill>
          <a:blip r:embed="rId4" cstate="print"/>
          <a:srcRect/>
          <a:stretch>
            <a:fillRect/>
          </a:stretch>
        </p:blipFill>
        <p:spPr bwMode="auto">
          <a:xfrm>
            <a:off x="857224" y="1428736"/>
            <a:ext cx="2000264" cy="1143008"/>
          </a:xfrm>
          <a:prstGeom prst="rect">
            <a:avLst/>
          </a:prstGeom>
          <a:noFill/>
        </p:spPr>
      </p:pic>
      <p:sp>
        <p:nvSpPr>
          <p:cNvPr id="11" name="5 CuadroTexto"/>
          <p:cNvSpPr txBox="1">
            <a:spLocks noChangeArrowheads="1"/>
          </p:cNvSpPr>
          <p:nvPr/>
        </p:nvSpPr>
        <p:spPr bwMode="auto">
          <a:xfrm>
            <a:off x="714348" y="4214818"/>
            <a:ext cx="4786346" cy="830997"/>
          </a:xfrm>
          <a:prstGeom prst="rect">
            <a:avLst/>
          </a:prstGeom>
          <a:blipFill>
            <a:blip r:embed="rId5" cstate="print"/>
            <a:tile tx="0" ty="0" sx="100000" sy="100000" flip="none" algn="tl"/>
          </a:blipFill>
          <a:ln w="9525">
            <a:noFill/>
            <a:miter lim="800000"/>
            <a:headEnd/>
            <a:tailEnd/>
          </a:ln>
        </p:spPr>
        <p:txBody>
          <a:bodyPr wrap="square">
            <a:spAutoFit/>
          </a:bodyPr>
          <a:lstStyle/>
          <a:p>
            <a:r>
              <a:rPr lang="es-MX" sz="2400" dirty="0"/>
              <a:t>AVANCES EN LA GESTION CANAL </a:t>
            </a:r>
            <a:r>
              <a:rPr lang="es-MX" sz="2400" dirty="0" smtClean="0"/>
              <a:t> TELEFÓNICO</a:t>
            </a:r>
            <a:endParaRPr lang="es-CO" sz="2400" dirty="0"/>
          </a:p>
        </p:txBody>
      </p:sp>
      <p:pic>
        <p:nvPicPr>
          <p:cNvPr id="1026" name="Picture 2" descr="C:\Documents and Settings\vmora\Mis documentos\Mis imágenes-GAU\CALL CENTER.jpg"/>
          <p:cNvPicPr>
            <a:picLocks noChangeAspect="1" noChangeArrowheads="1"/>
          </p:cNvPicPr>
          <p:nvPr/>
        </p:nvPicPr>
        <p:blipFill>
          <a:blip r:embed="rId6" cstate="print"/>
          <a:srcRect/>
          <a:stretch>
            <a:fillRect/>
          </a:stretch>
        </p:blipFill>
        <p:spPr bwMode="auto">
          <a:xfrm>
            <a:off x="5786446" y="3000372"/>
            <a:ext cx="2328266" cy="1842880"/>
          </a:xfrm>
          <a:prstGeom prst="rect">
            <a:avLst/>
          </a:prstGeom>
          <a:noFill/>
        </p:spPr>
      </p:pic>
      <p:pic>
        <p:nvPicPr>
          <p:cNvPr id="1027" name="Picture 3" descr="C:\Documents and Settings\vmora\Mis documentos\Mis imágenes-GAU\CALL CENTER 2.jpg"/>
          <p:cNvPicPr>
            <a:picLocks noChangeAspect="1" noChangeArrowheads="1"/>
          </p:cNvPicPr>
          <p:nvPr/>
        </p:nvPicPr>
        <p:blipFill>
          <a:blip r:embed="rId7" cstate="print"/>
          <a:srcRect/>
          <a:stretch>
            <a:fillRect/>
          </a:stretch>
        </p:blipFill>
        <p:spPr bwMode="auto">
          <a:xfrm>
            <a:off x="3929058" y="3000372"/>
            <a:ext cx="1559730" cy="107157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214678" y="1500174"/>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643306" y="1643050"/>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0" name="Picture 2" descr="C:\Documents and Settings\vmora\Mis documentos\Mis imágenes-GAU\LOGRO.jpg"/>
          <p:cNvPicPr>
            <a:picLocks noChangeAspect="1" noChangeArrowheads="1"/>
          </p:cNvPicPr>
          <p:nvPr/>
        </p:nvPicPr>
        <p:blipFill>
          <a:blip r:embed="rId4" cstate="print"/>
          <a:srcRect/>
          <a:stretch>
            <a:fillRect/>
          </a:stretch>
        </p:blipFill>
        <p:spPr bwMode="auto">
          <a:xfrm>
            <a:off x="1000100" y="1285860"/>
            <a:ext cx="2000264" cy="1143008"/>
          </a:xfrm>
          <a:prstGeom prst="rect">
            <a:avLst/>
          </a:prstGeom>
          <a:noFill/>
        </p:spPr>
      </p:pic>
      <p:sp>
        <p:nvSpPr>
          <p:cNvPr id="14" name="13 CuadroTexto"/>
          <p:cNvSpPr txBox="1"/>
          <p:nvPr/>
        </p:nvSpPr>
        <p:spPr>
          <a:xfrm>
            <a:off x="428596" y="2500307"/>
            <a:ext cx="8429684" cy="4154984"/>
          </a:xfrm>
          <a:prstGeom prst="rect">
            <a:avLst/>
          </a:prstGeom>
          <a:solidFill>
            <a:schemeClr val="accent6">
              <a:lumMod val="40000"/>
              <a:lumOff val="60000"/>
            </a:schemeClr>
          </a:solidFill>
        </p:spPr>
        <p:txBody>
          <a:bodyPr wrap="square" rtlCol="0">
            <a:spAutoFit/>
          </a:bodyPr>
          <a:lstStyle/>
          <a:p>
            <a:r>
              <a:rPr lang="es-ES" sz="1400" b="1" dirty="0" smtClean="0"/>
              <a:t>*Desde </a:t>
            </a:r>
            <a:r>
              <a:rPr lang="es-ES" sz="1400" dirty="0" smtClean="0"/>
              <a:t>el 6 de septiembre de 2010 la atención telefónica de los usuarios se realiza a </a:t>
            </a:r>
          </a:p>
          <a:p>
            <a:r>
              <a:rPr lang="es-ES" sz="1400" dirty="0" smtClean="0"/>
              <a:t>través del Centro de Contacto al Ciudadano  (CCC) del Programa Gobierno en Línea, </a:t>
            </a:r>
          </a:p>
          <a:p>
            <a:r>
              <a:rPr lang="es-ES" sz="1400" dirty="0" smtClean="0"/>
              <a:t>donde  se cuenta con  8  agentes de tiempo completo para atender las consultas</a:t>
            </a:r>
            <a:r>
              <a:rPr lang="es-ES" dirty="0" smtClean="0"/>
              <a:t>.</a:t>
            </a:r>
          </a:p>
          <a:p>
            <a:endParaRPr lang="es-ES" sz="900" dirty="0" smtClean="0"/>
          </a:p>
          <a:p>
            <a:r>
              <a:rPr lang="es-ES" sz="1400" i="1" dirty="0" smtClean="0"/>
              <a:t>*Continuamente se hacen capacitaciones a los agentes para fortalecer los aspectos </a:t>
            </a:r>
          </a:p>
          <a:p>
            <a:r>
              <a:rPr lang="es-ES" sz="1400" i="1" dirty="0" smtClean="0"/>
              <a:t>débiles que se detectan en el monitoreo y seguimiento que se hace en el GAC </a:t>
            </a:r>
          </a:p>
          <a:p>
            <a:r>
              <a:rPr lang="es-ES" sz="1400" i="1" dirty="0" smtClean="0"/>
              <a:t>(</a:t>
            </a:r>
            <a:r>
              <a:rPr lang="es-ES" sz="1400" i="1" dirty="0" err="1" smtClean="0"/>
              <a:t>interventoría</a:t>
            </a:r>
            <a:r>
              <a:rPr lang="es-ES" sz="1400" i="1" dirty="0" smtClean="0"/>
              <a:t> desde diciembre).</a:t>
            </a:r>
          </a:p>
          <a:p>
            <a:endParaRPr lang="es-ES" sz="900" dirty="0" smtClean="0"/>
          </a:p>
          <a:p>
            <a:r>
              <a:rPr lang="es-ES" sz="1400" dirty="0" smtClean="0"/>
              <a:t>*Semanal o quincenalmente o cuando las circunstancias lo ameritan (Ley 1429 de 2010) se actualiza la información  que manejan los agentes para responder a los ciudadanos (base de conocimiento).</a:t>
            </a:r>
          </a:p>
          <a:p>
            <a:endParaRPr lang="es-ES" sz="900" dirty="0" smtClean="0"/>
          </a:p>
          <a:p>
            <a:r>
              <a:rPr lang="es-ES" sz="1400" dirty="0" smtClean="0"/>
              <a:t>                </a:t>
            </a:r>
            <a:r>
              <a:rPr lang="es-ES" sz="1400" b="1" dirty="0" smtClean="0"/>
              <a:t>El resultado: </a:t>
            </a:r>
            <a:r>
              <a:rPr lang="es-ES" sz="1400" i="1" dirty="0" smtClean="0"/>
              <a:t>se pasó de  atender 2906 llamadas mensuales en promedio  en el GAC a  </a:t>
            </a:r>
          </a:p>
          <a:p>
            <a:r>
              <a:rPr lang="es-ES" sz="1400" i="1" dirty="0" smtClean="0">
                <a:solidFill>
                  <a:srgbClr val="FF0000"/>
                </a:solidFill>
              </a:rPr>
              <a:t>                </a:t>
            </a:r>
            <a:r>
              <a:rPr lang="es-ES" sz="1400" i="1" dirty="0" smtClean="0"/>
              <a:t>11.300  en el CCC, lo que significa una cobertura promedio del 95% mensual. De este</a:t>
            </a:r>
          </a:p>
          <a:p>
            <a:r>
              <a:rPr lang="es-ES" sz="1400" i="1" dirty="0" smtClean="0"/>
              <a:t>                porcentaje ,  mínimo el 80% se atiende antes de 20 segundos; es decir, los tiempos de espera </a:t>
            </a:r>
          </a:p>
          <a:p>
            <a:r>
              <a:rPr lang="es-ES" sz="1400" i="1" dirty="0" smtClean="0"/>
              <a:t>                se han  reducido  significativamente.</a:t>
            </a:r>
          </a:p>
          <a:p>
            <a:endParaRPr lang="es-ES" sz="900" dirty="0" smtClean="0"/>
          </a:p>
          <a:p>
            <a:r>
              <a:rPr lang="es-ES" sz="1400" dirty="0" smtClean="0"/>
              <a:t>*Atención de 2º. Nivel:  Las consultas que sobrepasan la capacidad de respuesta del los agentes del CCC son direccionadas al Grupo de Atención al Ciudadano, donde son atendidas por una o dos personas, dependiendo de la disponibilidad. En promedio se atienden </a:t>
            </a:r>
            <a:r>
              <a:rPr lang="es-ES" sz="1400" dirty="0" smtClean="0">
                <a:solidFill>
                  <a:srgbClr val="FF0000"/>
                </a:solidFill>
              </a:rPr>
              <a:t> </a:t>
            </a:r>
            <a:r>
              <a:rPr lang="es-ES" sz="1400" dirty="0" smtClean="0"/>
              <a:t>unas 500  llamadas  mensuales.  Aquí también se atienden las consultas que  formulan los ciudadanos por  chat .</a:t>
            </a:r>
            <a:endParaRPr lang="en-US" sz="1400" dirty="0"/>
          </a:p>
        </p:txBody>
      </p:sp>
      <p:pic>
        <p:nvPicPr>
          <p:cNvPr id="2050" name="Picture 2" descr="C:\Documents and Settings\vmora\Mis documentos\Mis imágenes-GAU\GOBIERNO EN LINEA.jpg"/>
          <p:cNvPicPr>
            <a:picLocks noChangeAspect="1" noChangeArrowheads="1"/>
          </p:cNvPicPr>
          <p:nvPr/>
        </p:nvPicPr>
        <p:blipFill>
          <a:blip r:embed="rId5" cstate="print"/>
          <a:srcRect/>
          <a:stretch>
            <a:fillRect/>
          </a:stretch>
        </p:blipFill>
        <p:spPr bwMode="auto">
          <a:xfrm>
            <a:off x="7358082" y="2500306"/>
            <a:ext cx="1357322" cy="1357322"/>
          </a:xfrm>
          <a:prstGeom prst="rect">
            <a:avLst/>
          </a:prstGeom>
          <a:noFill/>
        </p:spPr>
      </p:pic>
      <p:pic>
        <p:nvPicPr>
          <p:cNvPr id="2051" name="Picture 3" descr="C:\Documents and Settings\vmora\Mis documentos\Mis imágenes-GAU\RESULTADOS.jpg"/>
          <p:cNvPicPr>
            <a:picLocks noChangeAspect="1" noChangeArrowheads="1"/>
          </p:cNvPicPr>
          <p:nvPr/>
        </p:nvPicPr>
        <p:blipFill>
          <a:blip r:embed="rId6" cstate="print"/>
          <a:srcRect/>
          <a:stretch>
            <a:fillRect/>
          </a:stretch>
        </p:blipFill>
        <p:spPr bwMode="auto">
          <a:xfrm>
            <a:off x="428596" y="4786322"/>
            <a:ext cx="785818" cy="78579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500034" y="2928934"/>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214678"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643306" y="1643050"/>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1" name="Picture 2" descr="C:\Documents and Settings\vmora\Mis documentos\Mis imágenes-GAU\LOGRO.jpg"/>
          <p:cNvPicPr>
            <a:picLocks noChangeAspect="1" noChangeArrowheads="1"/>
          </p:cNvPicPr>
          <p:nvPr/>
        </p:nvPicPr>
        <p:blipFill>
          <a:blip r:embed="rId4" cstate="print"/>
          <a:srcRect/>
          <a:stretch>
            <a:fillRect/>
          </a:stretch>
        </p:blipFill>
        <p:spPr bwMode="auto">
          <a:xfrm>
            <a:off x="1000100" y="1285860"/>
            <a:ext cx="2000264" cy="1143008"/>
          </a:xfrm>
          <a:prstGeom prst="rect">
            <a:avLst/>
          </a:prstGeom>
          <a:noFill/>
        </p:spPr>
      </p:pic>
      <p:sp>
        <p:nvSpPr>
          <p:cNvPr id="12" name="11 CuadroTexto"/>
          <p:cNvSpPr txBox="1"/>
          <p:nvPr/>
        </p:nvSpPr>
        <p:spPr>
          <a:xfrm>
            <a:off x="357158" y="2857496"/>
            <a:ext cx="8501122" cy="3539430"/>
          </a:xfrm>
          <a:prstGeom prst="rect">
            <a:avLst/>
          </a:prstGeom>
          <a:solidFill>
            <a:schemeClr val="accent6">
              <a:lumMod val="40000"/>
              <a:lumOff val="60000"/>
            </a:schemeClr>
          </a:solidFill>
        </p:spPr>
        <p:txBody>
          <a:bodyPr wrap="square" rtlCol="0">
            <a:spAutoFit/>
          </a:bodyPr>
          <a:lstStyle/>
          <a:p>
            <a:pPr algn="just"/>
            <a:r>
              <a:rPr lang="es-ES" sz="1400" dirty="0" smtClean="0"/>
              <a:t>		       </a:t>
            </a:r>
            <a:r>
              <a:rPr lang="es-ES" sz="1400" b="1" dirty="0" smtClean="0"/>
              <a:t>Una</a:t>
            </a:r>
            <a:r>
              <a:rPr lang="es-ES" sz="1400" dirty="0" smtClean="0"/>
              <a:t> significativa mejora tendrá este año la atención telefónica a través del   			       Centro de Contacto al Ciudadano: la transferencia automática de llamadas  al 		       2º nivel, es decir, al Grupo de Atención al Ciudadano. Esto significa que los 			       usuarios que deban ser remitidos a esta dependencia no tendrán que 			       hacer una nueva llamada, como  ocurre actualmente, sino que serán 			       comunicados directamente a través de un mecanismo técnico que 			       interconecta los sistemas telefónicos del CCC y el Ministerio. </a:t>
            </a:r>
          </a:p>
          <a:p>
            <a:endParaRPr lang="es-ES" sz="1400" dirty="0" smtClean="0"/>
          </a:p>
          <a:p>
            <a:r>
              <a:rPr lang="es-ES" sz="1400" b="1" u="sng" dirty="0" smtClean="0"/>
              <a:t>Beneficios:</a:t>
            </a:r>
          </a:p>
          <a:p>
            <a:endParaRPr lang="es-ES" sz="1400" dirty="0" smtClean="0"/>
          </a:p>
          <a:p>
            <a:r>
              <a:rPr lang="es-ES" sz="1400" dirty="0" smtClean="0"/>
              <a:t>*Evita la pérdida de tiempo de los usuarios</a:t>
            </a:r>
          </a:p>
          <a:p>
            <a:r>
              <a:rPr lang="es-ES" sz="1400" dirty="0" smtClean="0"/>
              <a:t>*Ahorro de costos, especialmente para las personas que llaman de otras ciudades y que al tener que</a:t>
            </a:r>
          </a:p>
          <a:p>
            <a:r>
              <a:rPr lang="es-ES" sz="1400" dirty="0" smtClean="0"/>
              <a:t>  volver a marcar tienen que hacerlo por la línea 3 30 50 00</a:t>
            </a:r>
          </a:p>
          <a:p>
            <a:r>
              <a:rPr lang="es-ES" sz="1400" dirty="0" smtClean="0"/>
              <a:t>*Evita la pérdida de llamadas</a:t>
            </a:r>
          </a:p>
          <a:p>
            <a:r>
              <a:rPr lang="es-ES" sz="1400" dirty="0" smtClean="0"/>
              <a:t>*Aumenta el índice de satisfacción de los usuarios</a:t>
            </a:r>
          </a:p>
          <a:p>
            <a:r>
              <a:rPr lang="es-ES" sz="1400" dirty="0" smtClean="0"/>
              <a:t> </a:t>
            </a:r>
            <a:endParaRPr lang="en-US" sz="1400" dirty="0"/>
          </a:p>
        </p:txBody>
      </p:sp>
      <p:pic>
        <p:nvPicPr>
          <p:cNvPr id="1027" name="Picture 3" descr="C:\Documents and Settings\vmora\Mis documentos\VMORA-AUSUARIO\FOTOS ATENCION\LLAMADAS.jpg"/>
          <p:cNvPicPr>
            <a:picLocks noChangeAspect="1" noChangeArrowheads="1"/>
          </p:cNvPicPr>
          <p:nvPr/>
        </p:nvPicPr>
        <p:blipFill>
          <a:blip r:embed="rId5" cstate="print"/>
          <a:srcRect/>
          <a:stretch>
            <a:fillRect/>
          </a:stretch>
        </p:blipFill>
        <p:spPr bwMode="auto">
          <a:xfrm>
            <a:off x="428596" y="3071810"/>
            <a:ext cx="2071702" cy="1428760"/>
          </a:xfrm>
          <a:prstGeom prst="rect">
            <a:avLst/>
          </a:prstGeom>
          <a:noFill/>
        </p:spPr>
      </p:pic>
      <p:sp>
        <p:nvSpPr>
          <p:cNvPr id="15" name="14 CuadroTexto"/>
          <p:cNvSpPr txBox="1"/>
          <p:nvPr/>
        </p:nvSpPr>
        <p:spPr>
          <a:xfrm>
            <a:off x="1857356" y="2428868"/>
            <a:ext cx="5286412" cy="369332"/>
          </a:xfrm>
          <a:prstGeom prst="rect">
            <a:avLst/>
          </a:prstGeom>
          <a:solidFill>
            <a:srgbClr val="FFC000"/>
          </a:solidFill>
        </p:spPr>
        <p:txBody>
          <a:bodyPr wrap="square" rtlCol="0">
            <a:spAutoFit/>
          </a:bodyPr>
          <a:lstStyle/>
          <a:p>
            <a:r>
              <a:rPr lang="es-ES" dirty="0" smtClean="0">
                <a:solidFill>
                  <a:srgbClr val="FF0000"/>
                </a:solidFill>
              </a:rPr>
              <a:t>Automatización de la transferencia de llamadas</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500034" y="2928934"/>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214678"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643306" y="1571612"/>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1" name="Picture 2" descr="C:\Documents and Settings\vmora\Mis documentos\Mis imágenes-GAU\LOGRO.jpg"/>
          <p:cNvPicPr>
            <a:picLocks noChangeAspect="1" noChangeArrowheads="1"/>
          </p:cNvPicPr>
          <p:nvPr/>
        </p:nvPicPr>
        <p:blipFill>
          <a:blip r:embed="rId4" cstate="print"/>
          <a:srcRect/>
          <a:stretch>
            <a:fillRect/>
          </a:stretch>
        </p:blipFill>
        <p:spPr bwMode="auto">
          <a:xfrm>
            <a:off x="1000100" y="1285860"/>
            <a:ext cx="2000264" cy="1143008"/>
          </a:xfrm>
          <a:prstGeom prst="rect">
            <a:avLst/>
          </a:prstGeom>
          <a:noFill/>
        </p:spPr>
      </p:pic>
      <p:sp>
        <p:nvSpPr>
          <p:cNvPr id="10" name="5 CuadroTexto"/>
          <p:cNvSpPr txBox="1">
            <a:spLocks noChangeArrowheads="1"/>
          </p:cNvSpPr>
          <p:nvPr/>
        </p:nvSpPr>
        <p:spPr bwMode="auto">
          <a:xfrm>
            <a:off x="714348" y="3286124"/>
            <a:ext cx="4071966" cy="1200329"/>
          </a:xfrm>
          <a:prstGeom prst="rect">
            <a:avLst/>
          </a:prstGeom>
          <a:blipFill>
            <a:blip r:embed="rId5" cstate="print"/>
            <a:tile tx="0" ty="0" sx="100000" sy="100000" flip="none" algn="tl"/>
          </a:blipFill>
          <a:ln w="9525">
            <a:noFill/>
            <a:miter lim="800000"/>
            <a:headEnd/>
            <a:tailEnd/>
          </a:ln>
        </p:spPr>
        <p:txBody>
          <a:bodyPr wrap="square">
            <a:spAutoFit/>
          </a:bodyPr>
          <a:lstStyle/>
          <a:p>
            <a:r>
              <a:rPr lang="es-MX" sz="2400" dirty="0"/>
              <a:t>AVANCES EN </a:t>
            </a:r>
            <a:r>
              <a:rPr lang="es-MX" sz="2400" dirty="0" smtClean="0"/>
              <a:t>OTROS FRENTES DE GESTION DEL  GAC</a:t>
            </a:r>
            <a:endParaRPr lang="es-CO" sz="2400" dirty="0"/>
          </a:p>
        </p:txBody>
      </p:sp>
      <p:pic>
        <p:nvPicPr>
          <p:cNvPr id="30721" name="Picture 1" descr="C:\Documents and Settings\vmora\Mis documentos\Mis imágenes-GAU\Cobertura familiar.jpg"/>
          <p:cNvPicPr>
            <a:picLocks noChangeAspect="1" noChangeArrowheads="1"/>
          </p:cNvPicPr>
          <p:nvPr/>
        </p:nvPicPr>
        <p:blipFill>
          <a:blip r:embed="rId6" cstate="print"/>
          <a:srcRect/>
          <a:stretch>
            <a:fillRect/>
          </a:stretch>
        </p:blipFill>
        <p:spPr bwMode="auto">
          <a:xfrm>
            <a:off x="5429256" y="2500306"/>
            <a:ext cx="2214578" cy="2071702"/>
          </a:xfrm>
          <a:prstGeom prst="rect">
            <a:avLst/>
          </a:prstGeom>
          <a:noFill/>
        </p:spPr>
      </p:pic>
      <p:pic>
        <p:nvPicPr>
          <p:cNvPr id="30722" name="Picture 2" descr="C:\Documents and Settings\vmora\Mis documentos\Mis imágenes-GAU\LOGO PLATA.jpg"/>
          <p:cNvPicPr>
            <a:picLocks noChangeAspect="1" noChangeArrowheads="1"/>
          </p:cNvPicPr>
          <p:nvPr/>
        </p:nvPicPr>
        <p:blipFill>
          <a:blip r:embed="rId7" cstate="print"/>
          <a:srcRect/>
          <a:stretch>
            <a:fillRect/>
          </a:stretch>
        </p:blipFill>
        <p:spPr bwMode="auto">
          <a:xfrm>
            <a:off x="1785918" y="4857760"/>
            <a:ext cx="2500330" cy="1766717"/>
          </a:xfrm>
          <a:prstGeom prst="rect">
            <a:avLst/>
          </a:prstGeom>
          <a:noFill/>
        </p:spPr>
      </p:pic>
      <p:pic>
        <p:nvPicPr>
          <p:cNvPr id="30723" name="Picture 3" descr="C:\Documents and Settings\vmora\Mis documentos\Mis imágenes-GAU\MANO EN TECLADO.jpg"/>
          <p:cNvPicPr>
            <a:picLocks noChangeAspect="1" noChangeArrowheads="1"/>
          </p:cNvPicPr>
          <p:nvPr/>
        </p:nvPicPr>
        <p:blipFill>
          <a:blip r:embed="rId8" cstate="print"/>
          <a:srcRect/>
          <a:stretch>
            <a:fillRect/>
          </a:stretch>
        </p:blipFill>
        <p:spPr bwMode="auto">
          <a:xfrm>
            <a:off x="5357818" y="4857760"/>
            <a:ext cx="2714644" cy="18383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500034" y="2928934"/>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7" name="6 CuadroTexto"/>
          <p:cNvSpPr txBox="1"/>
          <p:nvPr/>
        </p:nvSpPr>
        <p:spPr>
          <a:xfrm>
            <a:off x="214282" y="2071678"/>
            <a:ext cx="8643998" cy="4786322"/>
          </a:xfrm>
          <a:prstGeom prst="rect">
            <a:avLst/>
          </a:prstGeom>
          <a:solidFill>
            <a:schemeClr val="accent6">
              <a:lumMod val="40000"/>
              <a:lumOff val="60000"/>
            </a:schemeClr>
          </a:solidFill>
        </p:spPr>
        <p:txBody>
          <a:bodyPr wrap="square" rtlCol="0">
            <a:spAutoFit/>
          </a:bodyPr>
          <a:lstStyle/>
          <a:p>
            <a:r>
              <a:rPr lang="es-ES" sz="1300" b="1" dirty="0" smtClean="0">
                <a:solidFill>
                  <a:srgbClr val="C00000"/>
                </a:solidFill>
              </a:rPr>
              <a:t>*Sistema de Gestión de Calidad: </a:t>
            </a:r>
          </a:p>
          <a:p>
            <a:endParaRPr lang="es-ES" sz="500" b="1" dirty="0" smtClean="0">
              <a:solidFill>
                <a:srgbClr val="C00000"/>
              </a:solidFill>
            </a:endParaRPr>
          </a:p>
          <a:p>
            <a:pPr marL="342900" indent="-342900">
              <a:buAutoNum type="arabicPeriod"/>
            </a:pPr>
            <a:r>
              <a:rPr lang="es-ES" sz="1300" dirty="0" smtClean="0"/>
              <a:t>Se actualizaron y aprobaron los procedimientos de Atención al Usuario  y  se </a:t>
            </a:r>
          </a:p>
          <a:p>
            <a:pPr marL="342900" indent="-342900"/>
            <a:r>
              <a:rPr lang="es-ES" sz="1300" dirty="0" smtClean="0"/>
              <a:t>	divulgaron a las  Direcciones Territoriales y a las Oficinas Especiales, para su </a:t>
            </a:r>
          </a:p>
          <a:p>
            <a:pPr marL="342900" indent="-342900"/>
            <a:r>
              <a:rPr lang="es-ES" sz="1300" dirty="0" smtClean="0"/>
              <a:t>        conocimiento e implementación. En cuanto a las no conformidades detectadas </a:t>
            </a:r>
          </a:p>
          <a:p>
            <a:pPr marL="342900" indent="-342900"/>
            <a:r>
              <a:rPr lang="es-ES" sz="1300" dirty="0" smtClean="0"/>
              <a:t>        por las 3 auditorías (2009 de la OCI,  2010 de Bureau Veritas y 2010 del Grupo </a:t>
            </a:r>
          </a:p>
          <a:p>
            <a:pPr marL="342900" indent="-342900"/>
            <a:r>
              <a:rPr lang="es-ES" sz="1300" dirty="0" smtClean="0"/>
              <a:t>	de Mejoramiento),  algunas se han ido cerrando, otras se  han reformulado y </a:t>
            </a:r>
          </a:p>
          <a:p>
            <a:pPr marL="342900" indent="-342900"/>
            <a:r>
              <a:rPr lang="es-ES" sz="1300" dirty="0" smtClean="0"/>
              <a:t>	otras no se han cerrado porque requieren de la participación de otras dependencias.</a:t>
            </a:r>
          </a:p>
          <a:p>
            <a:pPr marL="342900" indent="-342900"/>
            <a:r>
              <a:rPr lang="es-ES" sz="1300" dirty="0" smtClean="0"/>
              <a:t> </a:t>
            </a:r>
            <a:endParaRPr lang="es-ES" sz="500" dirty="0" smtClean="0"/>
          </a:p>
          <a:p>
            <a:pPr marL="1714500" lvl="3" indent="-342900">
              <a:buAutoNum type="arabicPeriod" startAt="2"/>
            </a:pPr>
            <a:r>
              <a:rPr lang="es-ES" sz="1300" i="1" dirty="0" smtClean="0"/>
              <a:t>Se modificó la encuesta de atención al usuario con el fin de que fuera más útil para </a:t>
            </a:r>
          </a:p>
          <a:p>
            <a:pPr marL="342900" indent="-342900"/>
            <a:r>
              <a:rPr lang="es-ES" sz="1300" i="1" dirty="0" smtClean="0"/>
              <a:t>		                  obtener información sobre la calidad del servicio prestado, los temas más consultados y 	                  los tiempos de espera y atención en el nivel central y en las Direcciones Territoriales y 		                  Oficinas Especiales.  Semestralmente se hace la tabulación de todo el país y se elabora 	                  el informe correspondiente con las recomendaciones a que haya  lugar.</a:t>
            </a:r>
          </a:p>
          <a:p>
            <a:pPr marL="342900" indent="-342900"/>
            <a:endParaRPr lang="es-ES" sz="1300" dirty="0" smtClean="0"/>
          </a:p>
          <a:p>
            <a:pPr marL="342900" indent="-342900"/>
            <a:r>
              <a:rPr lang="es-ES" sz="1300" dirty="0" smtClean="0"/>
              <a:t>3.     Se adquirió (con recursos de los funcionarios del GAC) un nuevo buzón para que los usuarios presenten sus sugerencias, quejas y/o reclamos sobre la atención prestada.  Se coordina con las Direcciones Territoriales el manejo del buzón y el envío de los reportes trimestrales para el informe general. </a:t>
            </a:r>
          </a:p>
          <a:p>
            <a:pPr marL="342900" indent="-342900">
              <a:buAutoNum type="arabicPeriod" startAt="2"/>
            </a:pPr>
            <a:endParaRPr lang="es-ES" sz="500" dirty="0" smtClean="0"/>
          </a:p>
          <a:p>
            <a:pPr marL="342900" indent="-342900">
              <a:buAutoNum type="arabicPeriod" startAt="4"/>
            </a:pPr>
            <a:r>
              <a:rPr lang="es-ES" sz="1300" dirty="0" smtClean="0"/>
              <a:t>Plan de intervención: </a:t>
            </a:r>
            <a:r>
              <a:rPr lang="es-CO" sz="1400" dirty="0" smtClean="0"/>
              <a:t> Compuesto de actividades que dan respuesta a fortalecer diversos aspectos del Grupo. El año pasado se cumplieron 13 y para este 2011 se tienen planteadas 5, las cuales se ejecutarán en los próximos meses. </a:t>
            </a:r>
            <a:endParaRPr lang="en-US" sz="1400" dirty="0" smtClean="0"/>
          </a:p>
          <a:p>
            <a:pPr marL="342900" indent="-342900">
              <a:buAutoNum type="arabicPeriod" startAt="4"/>
            </a:pPr>
            <a:endParaRPr lang="es-ES" sz="500" dirty="0" smtClean="0"/>
          </a:p>
          <a:p>
            <a:pPr marL="342900" indent="-342900"/>
            <a:r>
              <a:rPr lang="es-ES" sz="1300" dirty="0" smtClean="0"/>
              <a:t>5.     Indicadores:  M</a:t>
            </a:r>
            <a:r>
              <a:rPr lang="es-CO" sz="1400" dirty="0" err="1" smtClean="0"/>
              <a:t>ensualmente</a:t>
            </a:r>
            <a:r>
              <a:rPr lang="es-CO" sz="1400" dirty="0" smtClean="0"/>
              <a:t> se actualizan los datos que relacionan los indicadores establecidos dentro del mapa estratégico del GAC.</a:t>
            </a:r>
            <a:endParaRPr lang="en-US" sz="1300" dirty="0"/>
          </a:p>
        </p:txBody>
      </p:sp>
      <p:sp>
        <p:nvSpPr>
          <p:cNvPr id="8" name="7 Rectángulo redondeado"/>
          <p:cNvSpPr/>
          <p:nvPr/>
        </p:nvSpPr>
        <p:spPr>
          <a:xfrm>
            <a:off x="2571736" y="1428736"/>
            <a:ext cx="4500594" cy="571504"/>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2857488" y="1500174"/>
            <a:ext cx="3857652"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28675" name="Picture 3" descr="C:\Documents and Settings\vmora\Mis documentos\Mis imágenes-GAU\PHVA.jpg"/>
          <p:cNvPicPr>
            <a:picLocks noChangeAspect="1" noChangeArrowheads="1"/>
          </p:cNvPicPr>
          <p:nvPr/>
        </p:nvPicPr>
        <p:blipFill>
          <a:blip r:embed="rId4" cstate="print"/>
          <a:srcRect/>
          <a:stretch>
            <a:fillRect/>
          </a:stretch>
        </p:blipFill>
        <p:spPr bwMode="auto">
          <a:xfrm>
            <a:off x="6858016" y="2214554"/>
            <a:ext cx="1729552" cy="1428760"/>
          </a:xfrm>
          <a:prstGeom prst="rect">
            <a:avLst/>
          </a:prstGeom>
          <a:noFill/>
        </p:spPr>
      </p:pic>
      <p:pic>
        <p:nvPicPr>
          <p:cNvPr id="28676" name="Picture 4" descr="C:\Documents and Settings\vmora\Mis documentos\Mis imágenes-GAU\ENCUESTA.jpg"/>
          <p:cNvPicPr>
            <a:picLocks noChangeAspect="1" noChangeArrowheads="1"/>
          </p:cNvPicPr>
          <p:nvPr/>
        </p:nvPicPr>
        <p:blipFill>
          <a:blip r:embed="rId5" cstate="print"/>
          <a:srcRect/>
          <a:stretch>
            <a:fillRect/>
          </a:stretch>
        </p:blipFill>
        <p:spPr bwMode="auto">
          <a:xfrm>
            <a:off x="285720" y="3786190"/>
            <a:ext cx="1357322" cy="10001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500034" y="2928934"/>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7" name="6 CuadroTexto"/>
          <p:cNvSpPr txBox="1"/>
          <p:nvPr/>
        </p:nvSpPr>
        <p:spPr>
          <a:xfrm>
            <a:off x="285720" y="2143117"/>
            <a:ext cx="8643998" cy="4478149"/>
          </a:xfrm>
          <a:prstGeom prst="rect">
            <a:avLst/>
          </a:prstGeom>
          <a:solidFill>
            <a:schemeClr val="accent6">
              <a:lumMod val="40000"/>
              <a:lumOff val="60000"/>
            </a:schemeClr>
          </a:solidFill>
        </p:spPr>
        <p:txBody>
          <a:bodyPr wrap="square" rtlCol="0">
            <a:spAutoFit/>
          </a:bodyPr>
          <a:lstStyle/>
          <a:p>
            <a:r>
              <a:rPr lang="es-ES" sz="1300" b="1" dirty="0" smtClean="0">
                <a:solidFill>
                  <a:srgbClr val="C00000"/>
                </a:solidFill>
              </a:rPr>
              <a:t>		*Modificación  normativa: </a:t>
            </a:r>
          </a:p>
          <a:p>
            <a:endParaRPr lang="es-ES" sz="900" b="1" dirty="0" smtClean="0">
              <a:solidFill>
                <a:srgbClr val="C00000"/>
              </a:solidFill>
            </a:endParaRPr>
          </a:p>
          <a:p>
            <a:r>
              <a:rPr lang="es-ES" sz="1400" dirty="0" smtClean="0"/>
              <a:t>		</a:t>
            </a:r>
            <a:r>
              <a:rPr lang="es-ES" sz="1200" i="1" dirty="0" smtClean="0"/>
              <a:t>*Se proyectó la resolución mediante la cual se creó el Sistema de Atención al 				Ciudadano (Resolución 896), la cual contempla los niveles de operación y las 				funciones de los responsables de la operación del Sistema, los lineamientos del 				servicio de atención al ciudadano y el mecanismo de atención a las solicitudes, 				quejas, reclamos y sugerencias, entre otros aspectos.  </a:t>
            </a:r>
          </a:p>
          <a:p>
            <a:endParaRPr lang="es-ES" sz="1200" dirty="0" smtClean="0"/>
          </a:p>
          <a:p>
            <a:r>
              <a:rPr lang="es-ES" sz="1200" dirty="0" smtClean="0"/>
              <a:t>*De igual manera, se proyectó la modificación de la resolución 1854 de 2007, con el fin de reemplazar el   nombre de esta dependencia (Grupo de Atención al Usuario y Participación Ciudadana por el de Grupo de   Atención al Ciudadano) y ajustar las funciones a las que realmente cumple esta área. Estos cambios   quedaron incluidos en la resolución 1833 de 2009.</a:t>
            </a:r>
          </a:p>
          <a:p>
            <a:endParaRPr lang="es-ES" sz="1200" b="1" dirty="0" smtClean="0">
              <a:solidFill>
                <a:srgbClr val="C00000"/>
              </a:solidFill>
            </a:endParaRPr>
          </a:p>
          <a:p>
            <a:r>
              <a:rPr lang="es-MX" sz="1200" dirty="0" smtClean="0"/>
              <a:t>*Durante el año 2010 el GAC trabajó en el proyecto de modificación de   la resolución 3150 de 2005, </a:t>
            </a:r>
            <a:r>
              <a:rPr lang="es-MX" sz="1200" i="1" dirty="0" smtClean="0"/>
              <a:t>“Por</a:t>
            </a:r>
            <a:r>
              <a:rPr lang="es-ES" sz="1200" i="1" dirty="0" smtClean="0"/>
              <a:t> la cual se </a:t>
            </a:r>
          </a:p>
          <a:p>
            <a:r>
              <a:rPr lang="es-ES" sz="1200" i="1" dirty="0" smtClean="0"/>
              <a:t>  reglamenta el trámite interno   del derecho de petición, quejas, denuncias, reclamaciones y sugerencias  en el Ministerio de </a:t>
            </a:r>
          </a:p>
          <a:p>
            <a:r>
              <a:rPr lang="es-ES" sz="1200" i="1" dirty="0" smtClean="0"/>
              <a:t>  la Protección Social</a:t>
            </a:r>
            <a:r>
              <a:rPr lang="es-ES" sz="1200" dirty="0" smtClean="0"/>
              <a:t>”. Para esto se contó con la participación    de otras dependencias del Ministerio que de alguna manera</a:t>
            </a:r>
          </a:p>
          <a:p>
            <a:r>
              <a:rPr lang="es-ES" sz="1200" dirty="0" smtClean="0"/>
              <a:t>  están involucradas   en el cumplimiento de esta norma. </a:t>
            </a:r>
          </a:p>
          <a:p>
            <a:endParaRPr lang="es-ES" sz="1200" dirty="0" smtClean="0"/>
          </a:p>
          <a:p>
            <a:r>
              <a:rPr lang="es-ES" sz="1200" dirty="0" smtClean="0"/>
              <a:t> </a:t>
            </a:r>
            <a:r>
              <a:rPr lang="es-MX" sz="1200" dirty="0" smtClean="0"/>
              <a:t>Sin embargo, después de entregar el proyecto de modificación,  la Secretaría General consideró que se</a:t>
            </a:r>
          </a:p>
          <a:p>
            <a:r>
              <a:rPr lang="es-MX" sz="1200" dirty="0" smtClean="0"/>
              <a:t>  debía trabajar en un proyecto más sencillo para facilitar el manejo por parte de todos los involucrados. </a:t>
            </a:r>
          </a:p>
          <a:p>
            <a:endParaRPr lang="es-MX" sz="1200" dirty="0" smtClean="0"/>
          </a:p>
          <a:p>
            <a:r>
              <a:rPr lang="es-ES" sz="1200" dirty="0" smtClean="0"/>
              <a:t>*De igual forma se proyectó la Resolución 2211 del 11 de junio  mediante la cual se expidió el Reglamento </a:t>
            </a:r>
          </a:p>
          <a:p>
            <a:r>
              <a:rPr lang="es-ES" sz="1200" dirty="0" smtClean="0"/>
              <a:t>Interno de Biblioteca.</a:t>
            </a:r>
            <a:endParaRPr lang="es-MX" sz="1200" dirty="0" smtClean="0"/>
          </a:p>
          <a:p>
            <a:endParaRPr lang="en-US" sz="1300" dirty="0"/>
          </a:p>
        </p:txBody>
      </p:sp>
      <p:sp>
        <p:nvSpPr>
          <p:cNvPr id="8" name="7 Rectángulo redondeado"/>
          <p:cNvSpPr/>
          <p:nvPr/>
        </p:nvSpPr>
        <p:spPr>
          <a:xfrm>
            <a:off x="3000364" y="1428736"/>
            <a:ext cx="4143404" cy="571504"/>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071802" y="1500174"/>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71683" name="Picture 3" descr="C:\Documents and Settings\vmora\Mis documentos\Mis imágenes-GAU\NORMAS 2.jpg"/>
          <p:cNvPicPr>
            <a:picLocks noChangeAspect="1" noChangeArrowheads="1"/>
          </p:cNvPicPr>
          <p:nvPr/>
        </p:nvPicPr>
        <p:blipFill>
          <a:blip r:embed="rId4" cstate="print"/>
          <a:srcRect/>
          <a:stretch>
            <a:fillRect/>
          </a:stretch>
        </p:blipFill>
        <p:spPr bwMode="auto">
          <a:xfrm>
            <a:off x="357158" y="2143116"/>
            <a:ext cx="1714512" cy="1428760"/>
          </a:xfrm>
          <a:prstGeom prst="rect">
            <a:avLst/>
          </a:prstGeom>
          <a:noFill/>
        </p:spPr>
      </p:pic>
      <p:pic>
        <p:nvPicPr>
          <p:cNvPr id="71684" name="Picture 4" descr="C:\Documents and Settings\vmora\Mis documentos\Mis imágenes-GAU\D.PETICION.jpg"/>
          <p:cNvPicPr>
            <a:picLocks noChangeAspect="1" noChangeArrowheads="1"/>
          </p:cNvPicPr>
          <p:nvPr/>
        </p:nvPicPr>
        <p:blipFill>
          <a:blip r:embed="rId5" cstate="print"/>
          <a:srcRect/>
          <a:stretch>
            <a:fillRect/>
          </a:stretch>
        </p:blipFill>
        <p:spPr bwMode="auto">
          <a:xfrm>
            <a:off x="7572396" y="5214950"/>
            <a:ext cx="1785950" cy="13573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500034" y="2928934"/>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7" name="6 CuadroTexto"/>
          <p:cNvSpPr txBox="1"/>
          <p:nvPr/>
        </p:nvSpPr>
        <p:spPr>
          <a:xfrm>
            <a:off x="285720" y="2143117"/>
            <a:ext cx="8643998" cy="4431983"/>
          </a:xfrm>
          <a:prstGeom prst="rect">
            <a:avLst/>
          </a:prstGeom>
          <a:solidFill>
            <a:schemeClr val="accent6">
              <a:lumMod val="40000"/>
              <a:lumOff val="60000"/>
            </a:schemeClr>
          </a:solidFill>
        </p:spPr>
        <p:txBody>
          <a:bodyPr wrap="square" rtlCol="0">
            <a:spAutoFit/>
          </a:bodyPr>
          <a:lstStyle/>
          <a:p>
            <a:r>
              <a:rPr lang="es-ES" sz="1300" b="1" dirty="0" smtClean="0">
                <a:solidFill>
                  <a:srgbClr val="C00000"/>
                </a:solidFill>
              </a:rPr>
              <a:t>Gestión administrativa</a:t>
            </a:r>
          </a:p>
          <a:p>
            <a:endParaRPr lang="es-ES" sz="1300" b="1" dirty="0" smtClean="0">
              <a:solidFill>
                <a:srgbClr val="C00000"/>
              </a:solidFill>
            </a:endParaRPr>
          </a:p>
          <a:p>
            <a:pPr marL="342900" indent="-342900">
              <a:buAutoNum type="arabicPeriod"/>
            </a:pPr>
            <a:r>
              <a:rPr lang="es-ES" sz="1400" dirty="0" smtClean="0"/>
              <a:t>Se inscribió ante el Departamento Nacional de Planeación el Proyecto de Inversión </a:t>
            </a:r>
          </a:p>
          <a:p>
            <a:pPr marL="342900" indent="-342900"/>
            <a:r>
              <a:rPr lang="es-ES" sz="1400" dirty="0" smtClean="0"/>
              <a:t> 	denominado “</a:t>
            </a:r>
            <a:r>
              <a:rPr lang="es-ES" sz="1400" i="1" dirty="0" smtClean="0"/>
              <a:t>Implementación de mecanismos para mejorar la calidad y eficiencia en </a:t>
            </a:r>
          </a:p>
          <a:p>
            <a:pPr marL="342900" indent="-342900"/>
            <a:r>
              <a:rPr lang="es-ES" sz="1400" i="1" dirty="0" smtClean="0"/>
              <a:t>	la prestación del servicio al ciudadano”. </a:t>
            </a:r>
            <a:r>
              <a:rPr lang="es-ES" sz="1400" dirty="0" smtClean="0"/>
              <a:t>Esto significa que por primera vez el Grupo </a:t>
            </a:r>
          </a:p>
          <a:p>
            <a:pPr marL="342900" indent="-342900"/>
            <a:r>
              <a:rPr lang="es-ES" sz="1400" dirty="0" smtClean="0"/>
              <a:t>	de Atención al Ciudadano cuenta con recursos propios para implementar acciones de</a:t>
            </a:r>
          </a:p>
          <a:p>
            <a:pPr marL="342900" indent="-342900"/>
            <a:r>
              <a:rPr lang="es-ES" sz="1400" dirty="0" smtClean="0"/>
              <a:t>	mejoramiento en la atención a los usuarios. Dichos recursos se ejecutan a través del </a:t>
            </a:r>
          </a:p>
          <a:p>
            <a:pPr marL="342900" indent="-342900"/>
            <a:r>
              <a:rPr lang="es-ES" sz="1400" dirty="0" smtClean="0"/>
              <a:t>	Plan de Acción y el Plan de Compras que se programan a comienzos de cada año. </a:t>
            </a:r>
          </a:p>
          <a:p>
            <a:pPr marL="342900" indent="-342900"/>
            <a:endParaRPr lang="es-ES" sz="900" dirty="0" smtClean="0"/>
          </a:p>
          <a:p>
            <a:pPr marL="342900" indent="-342900"/>
            <a:endParaRPr lang="es-ES" sz="900" dirty="0" smtClean="0"/>
          </a:p>
          <a:p>
            <a:pPr marL="2171700" lvl="4" indent="-342900"/>
            <a:r>
              <a:rPr lang="es-ES" sz="1400" dirty="0" smtClean="0"/>
              <a:t>2</a:t>
            </a:r>
            <a:r>
              <a:rPr lang="es-ES" sz="1400" i="1" dirty="0" smtClean="0"/>
              <a:t>.    Capacitación: A través de una alianza estratégica con el Sena se llevará a cabo una capacitación a los  funcionarios del Ministerio, con el fin de fortalecer sus habilidades y aptitudes en atención a los ciudadanos. Ya se definió el contenido y el cronograma de esta capacitación.</a:t>
            </a:r>
            <a:endParaRPr lang="es-ES" sz="1400" i="1" dirty="0" smtClean="0">
              <a:solidFill>
                <a:srgbClr val="FF0000"/>
              </a:solidFill>
            </a:endParaRPr>
          </a:p>
          <a:p>
            <a:pPr marL="342900" indent="-342900">
              <a:buAutoNum type="arabicPeriod"/>
            </a:pPr>
            <a:endParaRPr lang="es-ES" sz="1400" dirty="0" smtClean="0"/>
          </a:p>
          <a:p>
            <a:pPr marL="342900" indent="-342900"/>
            <a:r>
              <a:rPr lang="es-ES" sz="1400" dirty="0" smtClean="0"/>
              <a:t>3.	</a:t>
            </a:r>
            <a:r>
              <a:rPr lang="es-CO" sz="1400" dirty="0" smtClean="0"/>
              <a:t>Se rediseñó el </a:t>
            </a:r>
            <a:r>
              <a:rPr lang="es-CO" sz="1400" dirty="0" err="1" smtClean="0"/>
              <a:t>minisitio</a:t>
            </a:r>
            <a:r>
              <a:rPr lang="es-CO" sz="1400" dirty="0" smtClean="0"/>
              <a:t> de Servicio al Ciudadano en la página Web, una de cuyas fortalezas es la unificación de los 3 correos que había antes (contáctenos, atención al ciudadano y  quejas y reclamos) en un solo mecanismo de acceso (el buzón “Contáctenos”). Esto disminuye la posibilidad de duplicidad de peticiones y de ingreso de publicidad  que saturan la capacitad del correo.  De igual manera, el nuevo buzón permite la clasificación de los correos en solicitudes, quejas o reclamos y sugerencias, lo que  facilita su gestión.</a:t>
            </a:r>
            <a:endParaRPr lang="en-US" sz="1300" dirty="0"/>
          </a:p>
        </p:txBody>
      </p:sp>
      <p:sp>
        <p:nvSpPr>
          <p:cNvPr id="8" name="7 Rectángulo redondeado"/>
          <p:cNvSpPr/>
          <p:nvPr/>
        </p:nvSpPr>
        <p:spPr>
          <a:xfrm>
            <a:off x="3071802" y="1428736"/>
            <a:ext cx="3929090" cy="571504"/>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8 Rectángulo"/>
          <p:cNvSpPr/>
          <p:nvPr/>
        </p:nvSpPr>
        <p:spPr>
          <a:xfrm>
            <a:off x="3071802" y="1500174"/>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72706" name="Picture 2" descr="C:\Documents and Settings\vmora\Mis documentos\Mis imágenes-GAU\logo DNP.jpg"/>
          <p:cNvPicPr>
            <a:picLocks noChangeAspect="1" noChangeArrowheads="1"/>
          </p:cNvPicPr>
          <p:nvPr/>
        </p:nvPicPr>
        <p:blipFill>
          <a:blip r:embed="rId4" cstate="print"/>
          <a:srcRect/>
          <a:stretch>
            <a:fillRect/>
          </a:stretch>
        </p:blipFill>
        <p:spPr bwMode="auto">
          <a:xfrm>
            <a:off x="7500958" y="2643182"/>
            <a:ext cx="1428760" cy="1071570"/>
          </a:xfrm>
          <a:prstGeom prst="rect">
            <a:avLst/>
          </a:prstGeom>
          <a:noFill/>
        </p:spPr>
      </p:pic>
      <p:pic>
        <p:nvPicPr>
          <p:cNvPr id="72707" name="Picture 3" descr="C:\Documents and Settings\vmora\Mis documentos\Mis imágenes-GAU\CTA 2.jpg"/>
          <p:cNvPicPr>
            <a:picLocks noChangeAspect="1" noChangeArrowheads="1"/>
          </p:cNvPicPr>
          <p:nvPr/>
        </p:nvPicPr>
        <p:blipFill>
          <a:blip r:embed="rId5" cstate="print"/>
          <a:srcRect/>
          <a:stretch>
            <a:fillRect/>
          </a:stretch>
        </p:blipFill>
        <p:spPr bwMode="auto">
          <a:xfrm>
            <a:off x="571472" y="4000504"/>
            <a:ext cx="1500198" cy="107157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redondeado"/>
          <p:cNvSpPr/>
          <p:nvPr/>
        </p:nvSpPr>
        <p:spPr>
          <a:xfrm>
            <a:off x="714348" y="1857364"/>
            <a:ext cx="7143800" cy="785818"/>
          </a:xfrm>
          <a:prstGeom prst="roundRect">
            <a:avLst/>
          </a:prstGeom>
          <a:solidFill>
            <a:schemeClr val="bg2">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S"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GRUPO DE ATENCIÓN AL CIUDADANO</a:t>
            </a:r>
            <a:endParaRPr lang="en-US"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3075"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3076"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21" name="20 CuadroTexto"/>
          <p:cNvSpPr txBox="1"/>
          <p:nvPr/>
        </p:nvSpPr>
        <p:spPr>
          <a:xfrm>
            <a:off x="1214414" y="3214686"/>
            <a:ext cx="6143668" cy="2308324"/>
          </a:xfrm>
          <a:prstGeom prst="rect">
            <a:avLst/>
          </a:prstGeom>
          <a:noFill/>
        </p:spPr>
        <p:txBody>
          <a:bodyPr wrap="square" rtlCol="0">
            <a:spAutoFit/>
          </a:bodyPr>
          <a:lstStyle/>
          <a:p>
            <a:pPr algn="ctr"/>
            <a:r>
              <a:rPr lang="es-ES" sz="2400" b="1" dirty="0" smtClean="0">
                <a:solidFill>
                  <a:srgbClr val="FF0000"/>
                </a:solidFill>
              </a:rPr>
              <a:t>   L O G R O S  Y  DIFICULTADES</a:t>
            </a:r>
          </a:p>
          <a:p>
            <a:pPr algn="ctr"/>
            <a:endParaRPr lang="es-ES" sz="2400" b="1" dirty="0" smtClean="0"/>
          </a:p>
          <a:p>
            <a:pPr algn="ctr"/>
            <a:endParaRPr lang="es-ES" sz="2400" b="1" dirty="0" smtClean="0"/>
          </a:p>
          <a:p>
            <a:pPr algn="ctr"/>
            <a:endParaRPr lang="es-ES" sz="2400" b="1" dirty="0" smtClean="0"/>
          </a:p>
          <a:p>
            <a:pPr algn="ctr"/>
            <a:endParaRPr lang="es-ES" sz="2400" b="1" dirty="0" smtClean="0"/>
          </a:p>
          <a:p>
            <a:pPr algn="ctr"/>
            <a:endParaRPr lang="en-US" sz="2400" b="1" dirty="0"/>
          </a:p>
        </p:txBody>
      </p:sp>
      <p:pic>
        <p:nvPicPr>
          <p:cNvPr id="1026" name="Picture 2" descr="C:\Documents and Settings\vmora\Mis documentos\Mis imágenes-GAU\LOGRO.jpg"/>
          <p:cNvPicPr>
            <a:picLocks noChangeAspect="1" noChangeArrowheads="1"/>
          </p:cNvPicPr>
          <p:nvPr/>
        </p:nvPicPr>
        <p:blipFill>
          <a:blip r:embed="rId3" cstate="print"/>
          <a:srcRect/>
          <a:stretch>
            <a:fillRect/>
          </a:stretch>
        </p:blipFill>
        <p:spPr bwMode="auto">
          <a:xfrm>
            <a:off x="642910" y="4071942"/>
            <a:ext cx="2214578" cy="1709740"/>
          </a:xfrm>
          <a:prstGeom prst="rect">
            <a:avLst/>
          </a:prstGeom>
          <a:noFill/>
        </p:spPr>
      </p:pic>
      <p:pic>
        <p:nvPicPr>
          <p:cNvPr id="8"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6500826" y="4500570"/>
            <a:ext cx="1428760" cy="857256"/>
          </a:xfrm>
          <a:prstGeom prst="rect">
            <a:avLst/>
          </a:prstGeom>
          <a:noFill/>
        </p:spPr>
      </p:pic>
      <p:pic>
        <p:nvPicPr>
          <p:cNvPr id="9"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4572000" y="4143380"/>
            <a:ext cx="2071702" cy="1500198"/>
          </a:xfrm>
          <a:prstGeom prst="rect">
            <a:avLst/>
          </a:prstGeom>
          <a:noFill/>
        </p:spPr>
      </p:pic>
      <p:pic>
        <p:nvPicPr>
          <p:cNvPr id="10" name="Picture 2" descr="C:\Documents and Settings\vmora\Mis documentos\Mis imágenes-GAU\LOGRO.jpg"/>
          <p:cNvPicPr>
            <a:picLocks noChangeAspect="1" noChangeArrowheads="1"/>
          </p:cNvPicPr>
          <p:nvPr/>
        </p:nvPicPr>
        <p:blipFill>
          <a:blip r:embed="rId3" cstate="print"/>
          <a:srcRect/>
          <a:stretch>
            <a:fillRect/>
          </a:stretch>
        </p:blipFill>
        <p:spPr bwMode="auto">
          <a:xfrm>
            <a:off x="2643174" y="4500570"/>
            <a:ext cx="1214446" cy="114300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5365"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5366"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5367"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5368" name="Rectangle 8"/>
          <p:cNvSpPr>
            <a:spLocks noChangeArrowheads="1"/>
          </p:cNvSpPr>
          <p:nvPr/>
        </p:nvSpPr>
        <p:spPr bwMode="auto">
          <a:xfrm>
            <a:off x="1331913" y="1628775"/>
            <a:ext cx="6696075" cy="366713"/>
          </a:xfrm>
          <a:prstGeom prst="rect">
            <a:avLst/>
          </a:prstGeom>
          <a:noFill/>
          <a:ln w="9525">
            <a:noFill/>
            <a:miter lim="800000"/>
            <a:headEnd/>
            <a:tailEnd/>
          </a:ln>
        </p:spPr>
        <p:txBody>
          <a:bodyPr>
            <a:spAutoFit/>
          </a:bodyPr>
          <a:lstStyle/>
          <a:p>
            <a:endParaRPr lang="en-US"/>
          </a:p>
        </p:txBody>
      </p:sp>
      <p:sp>
        <p:nvSpPr>
          <p:cNvPr id="15369" name="Rectangle 9"/>
          <p:cNvSpPr>
            <a:spLocks noChangeArrowheads="1"/>
          </p:cNvSpPr>
          <p:nvPr/>
        </p:nvSpPr>
        <p:spPr bwMode="auto">
          <a:xfrm>
            <a:off x="142844" y="1500174"/>
            <a:ext cx="8713787" cy="400110"/>
          </a:xfrm>
          <a:prstGeom prst="rect">
            <a:avLst/>
          </a:prstGeom>
          <a:noFill/>
          <a:ln w="9525">
            <a:noFill/>
            <a:miter lim="800000"/>
            <a:headEnd/>
            <a:tailEnd/>
          </a:ln>
        </p:spPr>
        <p:txBody>
          <a:bodyPr>
            <a:spAutoFit/>
          </a:bodyPr>
          <a:lstStyle/>
          <a:p>
            <a:pPr marL="88900" indent="-88900"/>
            <a:r>
              <a:rPr lang="es-ES" sz="2000" dirty="0" smtClean="0"/>
              <a:t> </a:t>
            </a:r>
            <a:endParaRPr lang="es-ES" sz="2000" dirty="0"/>
          </a:p>
        </p:txBody>
      </p:sp>
      <p:sp>
        <p:nvSpPr>
          <p:cNvPr id="13" name="12 Rectángulo redondeado"/>
          <p:cNvSpPr/>
          <p:nvPr/>
        </p:nvSpPr>
        <p:spPr>
          <a:xfrm>
            <a:off x="3000364"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13 Rectángulo"/>
          <p:cNvSpPr/>
          <p:nvPr/>
        </p:nvSpPr>
        <p:spPr>
          <a:xfrm>
            <a:off x="3214678" y="1571612"/>
            <a:ext cx="4714908"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DIFICULTADES GENERALES</a:t>
            </a:r>
          </a:p>
        </p:txBody>
      </p:sp>
      <p:pic>
        <p:nvPicPr>
          <p:cNvPr id="3074"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857224" y="1357298"/>
            <a:ext cx="1857388" cy="1000132"/>
          </a:xfrm>
          <a:prstGeom prst="rect">
            <a:avLst/>
          </a:prstGeom>
          <a:noFill/>
        </p:spPr>
      </p:pic>
      <p:sp>
        <p:nvSpPr>
          <p:cNvPr id="16" name="15 CuadroTexto"/>
          <p:cNvSpPr txBox="1"/>
          <p:nvPr/>
        </p:nvSpPr>
        <p:spPr>
          <a:xfrm>
            <a:off x="357158" y="2428868"/>
            <a:ext cx="7786742" cy="3831818"/>
          </a:xfrm>
          <a:prstGeom prst="rect">
            <a:avLst/>
          </a:prstGeom>
          <a:solidFill>
            <a:schemeClr val="accent6">
              <a:lumMod val="40000"/>
              <a:lumOff val="60000"/>
            </a:schemeClr>
          </a:solidFill>
        </p:spPr>
        <p:txBody>
          <a:bodyPr wrap="square" rtlCol="0">
            <a:spAutoFit/>
          </a:bodyPr>
          <a:lstStyle/>
          <a:p>
            <a:r>
              <a:rPr lang="es-ES" sz="1500" b="1" dirty="0" smtClean="0"/>
              <a:t>*Falta </a:t>
            </a:r>
            <a:r>
              <a:rPr lang="es-ES" sz="1500" dirty="0" smtClean="0"/>
              <a:t>de herramienta tecnológica para hacer seguimiento a las solicitudes de los ciudadanos. El Melba no cuenta con las ayudas necesarias para esta actividad. Adicionalmente, algunas dependencias no radican las respuestas, lo que dificulta </a:t>
            </a:r>
          </a:p>
          <a:p>
            <a:r>
              <a:rPr lang="es-ES" sz="1500" dirty="0" smtClean="0"/>
              <a:t>aún más ese control. </a:t>
            </a:r>
          </a:p>
          <a:p>
            <a:endParaRPr lang="es-ES" sz="1100" dirty="0" smtClean="0"/>
          </a:p>
          <a:p>
            <a:r>
              <a:rPr lang="es-ES" sz="1500" i="1" dirty="0" smtClean="0"/>
              <a:t>*No hay compromiso de parte de algunas dependencias para responder oportunamente las solicitudes que direcciona el Grupo de Atención al Ciudadano, generándose retrasos de hasta 5 y 6 meses en las respuestas.</a:t>
            </a:r>
          </a:p>
          <a:p>
            <a:endParaRPr lang="es-ES" sz="1100" dirty="0" smtClean="0"/>
          </a:p>
          <a:p>
            <a:r>
              <a:rPr lang="es-ES" sz="1500" dirty="0" smtClean="0"/>
              <a:t>*La información sobre decisiones, normas o programas que afectan al ciudadano no fluye adecuadamente hacia el GAC, lo que perjudica la capacidad de respuesta hacia los ciudadanos (por ejemplo, Ley 1429 de 2010).</a:t>
            </a:r>
          </a:p>
          <a:p>
            <a:endParaRPr lang="es-ES" sz="1100" dirty="0" smtClean="0"/>
          </a:p>
          <a:p>
            <a:r>
              <a:rPr lang="es-ES" sz="1500" i="1" dirty="0" smtClean="0"/>
              <a:t>		*Falta un sistema electrónico de asignación de turnos que mejore la 		atención por ventanilla y genere informes estadísticos sobre temas 		de mayor consulta, número de personas atendidas y tiempos de 			atención , entre otras cosas (previsto en Plan de Acción).</a:t>
            </a:r>
            <a:endParaRPr lang="en-US" dirty="0"/>
          </a:p>
        </p:txBody>
      </p:sp>
      <p:pic>
        <p:nvPicPr>
          <p:cNvPr id="1026" name="Picture 2" descr="C:\Documents and Settings\vmora\Mis documentos\Mis imágenes-GAU\TURNOS.jpg"/>
          <p:cNvPicPr>
            <a:picLocks noChangeAspect="1" noChangeArrowheads="1"/>
          </p:cNvPicPr>
          <p:nvPr/>
        </p:nvPicPr>
        <p:blipFill>
          <a:blip r:embed="rId5" cstate="print"/>
          <a:srcRect/>
          <a:stretch>
            <a:fillRect/>
          </a:stretch>
        </p:blipFill>
        <p:spPr bwMode="auto">
          <a:xfrm>
            <a:off x="214282" y="5214950"/>
            <a:ext cx="1857388" cy="1071570"/>
          </a:xfrm>
          <a:prstGeom prst="rect">
            <a:avLst/>
          </a:prstGeom>
          <a:noFill/>
        </p:spPr>
      </p:pic>
      <p:pic>
        <p:nvPicPr>
          <p:cNvPr id="2050" name="Picture 2" descr="C:\Documents and Settings\vmora\Mis documentos\Mis imágenes-GAU\SOFTWARE.jpg"/>
          <p:cNvPicPr>
            <a:picLocks noChangeAspect="1" noChangeArrowheads="1"/>
          </p:cNvPicPr>
          <p:nvPr/>
        </p:nvPicPr>
        <p:blipFill>
          <a:blip r:embed="rId6" cstate="print"/>
          <a:srcRect/>
          <a:stretch>
            <a:fillRect/>
          </a:stretch>
        </p:blipFill>
        <p:spPr bwMode="auto">
          <a:xfrm>
            <a:off x="7358082" y="2243129"/>
            <a:ext cx="1571636" cy="1257309"/>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7"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6389"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071802"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928662" y="1357298"/>
            <a:ext cx="1857388" cy="1000132"/>
          </a:xfrm>
          <a:prstGeom prst="rect">
            <a:avLst/>
          </a:prstGeom>
          <a:noFill/>
        </p:spPr>
      </p:pic>
      <p:sp>
        <p:nvSpPr>
          <p:cNvPr id="10" name="9 Rectángulo"/>
          <p:cNvSpPr/>
          <p:nvPr/>
        </p:nvSpPr>
        <p:spPr>
          <a:xfrm>
            <a:off x="3286116" y="1571612"/>
            <a:ext cx="4429156"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DIFICULTADES GENERALES</a:t>
            </a:r>
          </a:p>
        </p:txBody>
      </p:sp>
      <p:sp>
        <p:nvSpPr>
          <p:cNvPr id="12" name="11 CuadroTexto"/>
          <p:cNvSpPr txBox="1"/>
          <p:nvPr/>
        </p:nvSpPr>
        <p:spPr>
          <a:xfrm>
            <a:off x="2357422" y="2285992"/>
            <a:ext cx="4500594" cy="338554"/>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r>
              <a:rPr lang="es-ES" sz="1600" b="1" dirty="0" smtClean="0">
                <a:solidFill>
                  <a:schemeClr val="bg1"/>
                </a:solidFill>
              </a:rPr>
              <a:t>*Relación tareas versus recurso humano</a:t>
            </a:r>
            <a:endParaRPr lang="en-US" sz="1600" b="1" dirty="0">
              <a:solidFill>
                <a:schemeClr val="bg1"/>
              </a:solidFill>
            </a:endParaRPr>
          </a:p>
        </p:txBody>
      </p:sp>
      <p:sp>
        <p:nvSpPr>
          <p:cNvPr id="13" name="12 CuadroTexto"/>
          <p:cNvSpPr txBox="1"/>
          <p:nvPr/>
        </p:nvSpPr>
        <p:spPr>
          <a:xfrm>
            <a:off x="285720" y="2714620"/>
            <a:ext cx="8501122" cy="3877985"/>
          </a:xfrm>
          <a:prstGeom prst="rect">
            <a:avLst/>
          </a:prstGeom>
          <a:solidFill>
            <a:schemeClr val="accent6">
              <a:lumMod val="40000"/>
              <a:lumOff val="60000"/>
            </a:schemeClr>
          </a:solidFill>
        </p:spPr>
        <p:txBody>
          <a:bodyPr wrap="square" rtlCol="0">
            <a:spAutoFit/>
          </a:bodyPr>
          <a:lstStyle/>
          <a:p>
            <a:pPr algn="just"/>
            <a:r>
              <a:rPr lang="es-ES" sz="1400" b="1" dirty="0" smtClean="0">
                <a:solidFill>
                  <a:srgbClr val="C00000"/>
                </a:solidFill>
              </a:rPr>
              <a:t>*Canal presencial (ventanilla):  </a:t>
            </a:r>
            <a:r>
              <a:rPr lang="es-ES" sz="1400" dirty="0" smtClean="0"/>
              <a:t>2 personas (uno del nivel auxiliar y un contratista profesional).</a:t>
            </a:r>
          </a:p>
          <a:p>
            <a:pPr algn="just"/>
            <a:endParaRPr lang="es-ES" sz="900" dirty="0" smtClean="0"/>
          </a:p>
          <a:p>
            <a:pPr algn="just"/>
            <a:r>
              <a:rPr lang="es-ES" sz="1400" b="1" dirty="0" smtClean="0">
                <a:solidFill>
                  <a:srgbClr val="C00000"/>
                </a:solidFill>
              </a:rPr>
              <a:t>*Canal telefónico  (2º. nivel de atención ) y chat:  </a:t>
            </a:r>
            <a:r>
              <a:rPr lang="es-ES" sz="1400" dirty="0" smtClean="0"/>
              <a:t>2 personas del nivel auxiliar</a:t>
            </a:r>
          </a:p>
          <a:p>
            <a:pPr algn="just"/>
            <a:endParaRPr lang="es-ES" sz="900" dirty="0" smtClean="0"/>
          </a:p>
          <a:p>
            <a:pPr algn="just"/>
            <a:r>
              <a:rPr lang="es-ES" sz="1400" b="1" dirty="0" smtClean="0">
                <a:solidFill>
                  <a:srgbClr val="C00000"/>
                </a:solidFill>
              </a:rPr>
              <a:t>*Canal correo electrónico: </a:t>
            </a:r>
            <a:r>
              <a:rPr lang="es-ES" sz="1400" dirty="0" smtClean="0"/>
              <a:t>5 personas  (4 del nivel  técnico y auxiliar y una profesional). </a:t>
            </a:r>
          </a:p>
          <a:p>
            <a:pPr algn="just"/>
            <a:r>
              <a:rPr lang="es-ES" sz="1400" dirty="0" smtClean="0"/>
              <a:t>  Una de ellas en  los </a:t>
            </a:r>
            <a:r>
              <a:rPr lang="es-ES" sz="1400" dirty="0" err="1" smtClean="0"/>
              <a:t>Supercades</a:t>
            </a:r>
            <a:r>
              <a:rPr lang="es-ES" sz="1400" dirty="0" smtClean="0"/>
              <a:t>.</a:t>
            </a:r>
          </a:p>
          <a:p>
            <a:pPr algn="just"/>
            <a:endParaRPr lang="es-ES" sz="900" dirty="0" smtClean="0"/>
          </a:p>
          <a:p>
            <a:pPr algn="just"/>
            <a:r>
              <a:rPr lang="es-ES" sz="1400" b="1" dirty="0" smtClean="0">
                <a:solidFill>
                  <a:srgbClr val="C00000"/>
                </a:solidFill>
              </a:rPr>
              <a:t>*Canal correspondencia: </a:t>
            </a:r>
            <a:r>
              <a:rPr lang="es-ES" sz="1400" dirty="0" smtClean="0"/>
              <a:t>una persona  del nivel auxiliar</a:t>
            </a:r>
          </a:p>
          <a:p>
            <a:pPr algn="just"/>
            <a:endParaRPr lang="es-ES" sz="900" dirty="0" smtClean="0"/>
          </a:p>
          <a:p>
            <a:pPr algn="just"/>
            <a:r>
              <a:rPr lang="es-ES" sz="1400" b="1" dirty="0" smtClean="0">
                <a:solidFill>
                  <a:srgbClr val="C00000"/>
                </a:solidFill>
              </a:rPr>
              <a:t>*Apoyo a la gestión: </a:t>
            </a:r>
            <a:r>
              <a:rPr lang="es-ES" sz="1400" dirty="0" smtClean="0"/>
              <a:t>4 personas  del nivel profesional  para:  mapa estratégico, mapa de riesgos, encuesta de satisfacción-consolidación informe nacional, informe  buzón de quejas, informe de derechos de petición, informe de seguimiento a respuestas de peticiones, plan de acción,  plan  de desarrollo administrativo, proyecto de inversión,  filtros y repartición de correos electrónicos,  seguimiento  de respuestas a correos electrónicos, procedimientos del Sistema de Gestión de Calidad, capacitaciones,  plan de  mejoramiento,  plan de intervención, no conformidades auditoría 2009, no conformidades auditoría Bureau Veritas, no conformidades auditoría 2010, plan de compras, plan anual de caja, contratación e </a:t>
            </a:r>
            <a:r>
              <a:rPr lang="es-ES" sz="1400" dirty="0" err="1" smtClean="0"/>
              <a:t>interventorías</a:t>
            </a:r>
            <a:r>
              <a:rPr lang="es-ES" sz="1400" dirty="0" smtClean="0"/>
              <a:t>, actualización de cartelera,  actualización de sitio Web de atención al ciudadano, evaluación de desempeño y reuniones sobre distintos temas,  apoyo </a:t>
            </a:r>
            <a:r>
              <a:rPr lang="es-ES" sz="1400" dirty="0" err="1" smtClean="0"/>
              <a:t>Supercades</a:t>
            </a:r>
            <a:r>
              <a:rPr lang="es-ES" sz="1400" dirty="0" smtClean="0"/>
              <a:t>, manejo del SUIT.</a:t>
            </a:r>
            <a:endParaRPr lang="en-US" dirty="0"/>
          </a:p>
        </p:txBody>
      </p:sp>
      <p:pic>
        <p:nvPicPr>
          <p:cNvPr id="1026" name="Picture 2" descr="C:\Documents and Settings\vmora\Mis documentos\Mis imágenes-GAU\Obstáculo.jpg"/>
          <p:cNvPicPr>
            <a:picLocks noChangeAspect="1" noChangeArrowheads="1"/>
          </p:cNvPicPr>
          <p:nvPr/>
        </p:nvPicPr>
        <p:blipFill>
          <a:blip r:embed="rId5" cstate="print"/>
          <a:srcRect/>
          <a:stretch>
            <a:fillRect/>
          </a:stretch>
        </p:blipFill>
        <p:spPr bwMode="auto">
          <a:xfrm>
            <a:off x="7429520" y="2993526"/>
            <a:ext cx="1214446" cy="13308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7"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6389"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071802"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928662" y="1357298"/>
            <a:ext cx="1857388" cy="1000132"/>
          </a:xfrm>
          <a:prstGeom prst="rect">
            <a:avLst/>
          </a:prstGeom>
          <a:noFill/>
        </p:spPr>
      </p:pic>
      <p:sp>
        <p:nvSpPr>
          <p:cNvPr id="10" name="9 Rectángulo"/>
          <p:cNvSpPr/>
          <p:nvPr/>
        </p:nvSpPr>
        <p:spPr>
          <a:xfrm>
            <a:off x="3286116" y="1571612"/>
            <a:ext cx="4429156"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DIFICULTADES GENERALES</a:t>
            </a:r>
          </a:p>
        </p:txBody>
      </p:sp>
      <p:sp>
        <p:nvSpPr>
          <p:cNvPr id="12" name="11 CuadroTexto"/>
          <p:cNvSpPr txBox="1"/>
          <p:nvPr/>
        </p:nvSpPr>
        <p:spPr>
          <a:xfrm>
            <a:off x="2357422" y="2285992"/>
            <a:ext cx="4500594" cy="338554"/>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r>
              <a:rPr lang="es-ES" sz="1600" b="1" dirty="0" smtClean="0">
                <a:solidFill>
                  <a:schemeClr val="bg1"/>
                </a:solidFill>
              </a:rPr>
              <a:t>*Relación tareas versus recurso humano</a:t>
            </a:r>
            <a:endParaRPr lang="en-US" sz="1600" b="1" dirty="0">
              <a:solidFill>
                <a:schemeClr val="bg1"/>
              </a:solidFill>
            </a:endParaRPr>
          </a:p>
        </p:txBody>
      </p:sp>
      <p:sp>
        <p:nvSpPr>
          <p:cNvPr id="13" name="12 CuadroTexto"/>
          <p:cNvSpPr txBox="1"/>
          <p:nvPr/>
        </p:nvSpPr>
        <p:spPr>
          <a:xfrm>
            <a:off x="285720" y="2786058"/>
            <a:ext cx="8501122" cy="3785652"/>
          </a:xfrm>
          <a:prstGeom prst="rect">
            <a:avLst/>
          </a:prstGeom>
          <a:solidFill>
            <a:schemeClr val="accent6">
              <a:lumMod val="40000"/>
              <a:lumOff val="60000"/>
            </a:schemeClr>
          </a:solidFill>
        </p:spPr>
        <p:txBody>
          <a:bodyPr wrap="square" rtlCol="0">
            <a:spAutoFit/>
          </a:bodyPr>
          <a:lstStyle/>
          <a:p>
            <a:pPr algn="just"/>
            <a:r>
              <a:rPr lang="es-ES" sz="1400" b="1" dirty="0" smtClean="0">
                <a:solidFill>
                  <a:srgbClr val="C00000"/>
                </a:solidFill>
              </a:rPr>
              <a:t>*Seguimiento a la gestión del  CCC: </a:t>
            </a:r>
            <a:r>
              <a:rPr lang="es-ES" sz="1400" dirty="0" smtClean="0"/>
              <a:t>Una contratista profesional se encarga de la revisión y consolidación de las respuestas a las preguntas que envía </a:t>
            </a:r>
            <a:r>
              <a:rPr lang="es-ES" sz="1400" dirty="0" err="1" smtClean="0"/>
              <a:t>Synapsis</a:t>
            </a:r>
            <a:r>
              <a:rPr lang="es-ES" sz="1400" dirty="0" smtClean="0"/>
              <a:t> (operador del CCC) semanalmente, la actualización de la base del conocimiento, las capacitaciones a los agentes del mismo y el apoyo contractual, atención a consultas especializadas, entre otros temas.</a:t>
            </a:r>
          </a:p>
          <a:p>
            <a:pPr algn="just"/>
            <a:endParaRPr lang="es-ES" sz="1400" dirty="0" smtClean="0"/>
          </a:p>
          <a:p>
            <a:pPr algn="just"/>
            <a:r>
              <a:rPr lang="es-ES" sz="1400" b="1" dirty="0" smtClean="0">
                <a:solidFill>
                  <a:srgbClr val="C00000"/>
                </a:solidFill>
              </a:rPr>
              <a:t>*Planta física GAC:</a:t>
            </a:r>
          </a:p>
          <a:p>
            <a:pPr algn="just"/>
            <a:endParaRPr lang="es-ES" sz="1400" dirty="0" smtClean="0"/>
          </a:p>
          <a:p>
            <a:pPr algn="just"/>
            <a:r>
              <a:rPr lang="es-ES" sz="1400" dirty="0" smtClean="0"/>
              <a:t>	-Deficiente sistema de ventilación, lo que genera altas temperaturas y nula circulación del 	aire  fresco.</a:t>
            </a:r>
          </a:p>
          <a:p>
            <a:pPr algn="just"/>
            <a:endParaRPr lang="es-ES" sz="800" dirty="0" smtClean="0"/>
          </a:p>
          <a:p>
            <a:pPr algn="just"/>
            <a:r>
              <a:rPr lang="es-ES" sz="1400" dirty="0" smtClean="0"/>
              <a:t>	-Ubicación de la cafetería dentro de la zona de trabajo de los canales de atención telefónica 	y  correos electrónicos, lo que genera ruidos distractores que dificultan la concentración y 	atención que se debe tener para desarrollar las funciones de orientación. </a:t>
            </a:r>
          </a:p>
          <a:p>
            <a:pPr algn="just"/>
            <a:endParaRPr lang="es-ES" sz="800" dirty="0" smtClean="0"/>
          </a:p>
          <a:p>
            <a:pPr algn="just"/>
            <a:r>
              <a:rPr lang="es-ES" sz="1400" dirty="0" smtClean="0"/>
              <a:t>	-Permanentemente diferentes servidores del MPS solicitan la apertura de la puerta para 	ingresar a los baños o para solicitar servicio de cafetería, lo que genera constantes 	interrupciones en la funciones de atención. Vale la pena aclarar que por seguridad, la puerta 	permanece cerrada para evitar robos como los que se han presentado en otras oficinas.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7"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6389"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3071802"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2" descr="C:\Documents and Settings\vmora\Mis documentos\Mis imágenes-GAU\DIFICULTADES.jpg"/>
          <p:cNvPicPr>
            <a:picLocks noChangeAspect="1" noChangeArrowheads="1"/>
          </p:cNvPicPr>
          <p:nvPr/>
        </p:nvPicPr>
        <p:blipFill>
          <a:blip r:embed="rId4" cstate="print"/>
          <a:srcRect/>
          <a:stretch>
            <a:fillRect/>
          </a:stretch>
        </p:blipFill>
        <p:spPr bwMode="auto">
          <a:xfrm>
            <a:off x="928662" y="1357298"/>
            <a:ext cx="1857388" cy="928694"/>
          </a:xfrm>
          <a:prstGeom prst="rect">
            <a:avLst/>
          </a:prstGeom>
          <a:noFill/>
        </p:spPr>
      </p:pic>
      <p:sp>
        <p:nvSpPr>
          <p:cNvPr id="10" name="9 Rectángulo"/>
          <p:cNvSpPr/>
          <p:nvPr/>
        </p:nvSpPr>
        <p:spPr>
          <a:xfrm>
            <a:off x="3286116" y="1571612"/>
            <a:ext cx="4429156"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DIFICULTADES GENERALES</a:t>
            </a:r>
          </a:p>
        </p:txBody>
      </p:sp>
      <p:sp>
        <p:nvSpPr>
          <p:cNvPr id="12" name="11 CuadroTexto"/>
          <p:cNvSpPr txBox="1"/>
          <p:nvPr/>
        </p:nvSpPr>
        <p:spPr>
          <a:xfrm>
            <a:off x="3286116" y="2285992"/>
            <a:ext cx="3357586" cy="338554"/>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pPr algn="ctr"/>
            <a:r>
              <a:rPr lang="es-ES" sz="1600" b="1" dirty="0" smtClean="0">
                <a:solidFill>
                  <a:schemeClr val="bg1"/>
                </a:solidFill>
              </a:rPr>
              <a:t>*Coyunturas  difíciles y únicas</a:t>
            </a:r>
            <a:endParaRPr lang="en-US" sz="1600" b="1" dirty="0">
              <a:solidFill>
                <a:schemeClr val="bg1"/>
              </a:solidFill>
            </a:endParaRPr>
          </a:p>
        </p:txBody>
      </p:sp>
      <p:pic>
        <p:nvPicPr>
          <p:cNvPr id="2050" name="Picture 2" descr="C:\Documents and Settings\vmora\Mis documentos\VMORA-AUSUARIO\FOTOS ATENCION\SUPERCADES.jpg"/>
          <p:cNvPicPr>
            <a:picLocks noChangeAspect="1" noChangeArrowheads="1"/>
          </p:cNvPicPr>
          <p:nvPr/>
        </p:nvPicPr>
        <p:blipFill>
          <a:blip r:embed="rId5" cstate="print"/>
          <a:srcRect/>
          <a:stretch>
            <a:fillRect/>
          </a:stretch>
        </p:blipFill>
        <p:spPr bwMode="auto">
          <a:xfrm>
            <a:off x="1571604" y="2786058"/>
            <a:ext cx="2786082" cy="2000264"/>
          </a:xfrm>
          <a:prstGeom prst="rect">
            <a:avLst/>
          </a:prstGeom>
          <a:noFill/>
        </p:spPr>
      </p:pic>
      <p:pic>
        <p:nvPicPr>
          <p:cNvPr id="2052" name="Picture 4" descr="C:\Documents and Settings\vmora\Mis documentos\VMORA-AUSUARIO\FOTOS ATENCION\EMERGENCIA.jpg"/>
          <p:cNvPicPr>
            <a:picLocks noChangeAspect="1" noChangeArrowheads="1"/>
          </p:cNvPicPr>
          <p:nvPr/>
        </p:nvPicPr>
        <p:blipFill>
          <a:blip r:embed="rId6" cstate="print"/>
          <a:srcRect/>
          <a:stretch>
            <a:fillRect/>
          </a:stretch>
        </p:blipFill>
        <p:spPr bwMode="auto">
          <a:xfrm>
            <a:off x="4572000" y="2786058"/>
            <a:ext cx="2605082" cy="1785950"/>
          </a:xfrm>
          <a:prstGeom prst="rect">
            <a:avLst/>
          </a:prstGeom>
          <a:noFill/>
        </p:spPr>
      </p:pic>
      <p:pic>
        <p:nvPicPr>
          <p:cNvPr id="2054" name="Picture 6" descr="C:\Documents and Settings\vmora\Mis documentos\VMORA-AUSUARIO\FOTOS ATENCION\EMERGENCIA 2.jpg"/>
          <p:cNvPicPr>
            <a:picLocks noChangeAspect="1" noChangeArrowheads="1"/>
          </p:cNvPicPr>
          <p:nvPr/>
        </p:nvPicPr>
        <p:blipFill>
          <a:blip r:embed="rId7" cstate="print"/>
          <a:srcRect/>
          <a:stretch>
            <a:fillRect/>
          </a:stretch>
        </p:blipFill>
        <p:spPr bwMode="auto">
          <a:xfrm>
            <a:off x="5143504" y="4786322"/>
            <a:ext cx="2928958" cy="1857388"/>
          </a:xfrm>
          <a:prstGeom prst="rect">
            <a:avLst/>
          </a:prstGeom>
          <a:noFill/>
        </p:spPr>
      </p:pic>
      <p:pic>
        <p:nvPicPr>
          <p:cNvPr id="2055" name="Picture 7" descr="C:\Documents and Settings\vmora\Mis documentos\VMORA-AUSUARIO\FOTOS ATENCION\SUPERCADES 2.jpg"/>
          <p:cNvPicPr>
            <a:picLocks noChangeAspect="1" noChangeArrowheads="1"/>
          </p:cNvPicPr>
          <p:nvPr/>
        </p:nvPicPr>
        <p:blipFill>
          <a:blip r:embed="rId8" cstate="print"/>
          <a:srcRect/>
          <a:stretch>
            <a:fillRect/>
          </a:stretch>
        </p:blipFill>
        <p:spPr bwMode="auto">
          <a:xfrm>
            <a:off x="357158" y="5000636"/>
            <a:ext cx="2643206" cy="1643074"/>
          </a:xfrm>
          <a:prstGeom prst="rect">
            <a:avLst/>
          </a:prstGeom>
          <a:noFill/>
        </p:spPr>
      </p:pic>
      <p:sp>
        <p:nvSpPr>
          <p:cNvPr id="19" name="18 CuadroTexto"/>
          <p:cNvSpPr txBox="1"/>
          <p:nvPr/>
        </p:nvSpPr>
        <p:spPr>
          <a:xfrm>
            <a:off x="428596" y="3000372"/>
            <a:ext cx="1143008" cy="646331"/>
          </a:xfrm>
          <a:prstGeom prst="rect">
            <a:avLst/>
          </a:prstGeom>
          <a:noFill/>
        </p:spPr>
        <p:txBody>
          <a:bodyPr wrap="square" rtlCol="0">
            <a:spAutoFit/>
          </a:bodyPr>
          <a:lstStyle/>
          <a:p>
            <a:r>
              <a:rPr lang="es-ES" sz="1200" dirty="0" smtClean="0">
                <a:solidFill>
                  <a:srgbClr val="FF0000"/>
                </a:solidFill>
              </a:rPr>
              <a:t>Alta demanda de usuarios</a:t>
            </a:r>
          </a:p>
          <a:p>
            <a:r>
              <a:rPr lang="es-ES" sz="1200" dirty="0" smtClean="0">
                <a:solidFill>
                  <a:srgbClr val="FF0000"/>
                </a:solidFill>
              </a:rPr>
              <a:t>(</a:t>
            </a:r>
            <a:r>
              <a:rPr lang="es-ES" sz="1200" dirty="0" err="1" smtClean="0">
                <a:solidFill>
                  <a:srgbClr val="FF0000"/>
                </a:solidFill>
              </a:rPr>
              <a:t>Supercade</a:t>
            </a:r>
            <a:r>
              <a:rPr lang="es-ES" sz="1200" dirty="0" smtClean="0">
                <a:solidFill>
                  <a:srgbClr val="FF0000"/>
                </a:solidFill>
              </a:rPr>
              <a:t>)</a:t>
            </a:r>
            <a:endParaRPr lang="en-US" sz="1200" dirty="0">
              <a:solidFill>
                <a:srgbClr val="FF0000"/>
              </a:solidFill>
            </a:endParaRPr>
          </a:p>
        </p:txBody>
      </p:sp>
      <p:sp>
        <p:nvSpPr>
          <p:cNvPr id="20" name="19 CuadroTexto"/>
          <p:cNvSpPr txBox="1"/>
          <p:nvPr/>
        </p:nvSpPr>
        <p:spPr>
          <a:xfrm>
            <a:off x="3357554" y="5214950"/>
            <a:ext cx="1000132" cy="369332"/>
          </a:xfrm>
          <a:prstGeom prst="rect">
            <a:avLst/>
          </a:prstGeom>
          <a:noFill/>
        </p:spPr>
        <p:txBody>
          <a:bodyPr wrap="square" rtlCol="0">
            <a:spAutoFit/>
          </a:bodyPr>
          <a:lstStyle/>
          <a:p>
            <a:endParaRPr lang="en-US" dirty="0"/>
          </a:p>
        </p:txBody>
      </p:sp>
      <p:sp>
        <p:nvSpPr>
          <p:cNvPr id="24" name="23 CuadroTexto"/>
          <p:cNvSpPr txBox="1"/>
          <p:nvPr/>
        </p:nvSpPr>
        <p:spPr>
          <a:xfrm>
            <a:off x="7429520" y="2857496"/>
            <a:ext cx="1071570" cy="1754326"/>
          </a:xfrm>
          <a:prstGeom prst="rect">
            <a:avLst/>
          </a:prstGeom>
          <a:noFill/>
        </p:spPr>
        <p:txBody>
          <a:bodyPr wrap="square" rtlCol="0">
            <a:spAutoFit/>
          </a:bodyPr>
          <a:lstStyle/>
          <a:p>
            <a:r>
              <a:rPr lang="es-ES" sz="1200" dirty="0" smtClean="0">
                <a:solidFill>
                  <a:srgbClr val="FF0000"/>
                </a:solidFill>
              </a:rPr>
              <a:t>Un ciudadano se  desmayó en la sala de espera y la brigada de emergencia tuvo que actuar  </a:t>
            </a:r>
            <a:endParaRPr lang="en-US" sz="1200" dirty="0">
              <a:solidFill>
                <a:srgbClr val="FF0000"/>
              </a:solidFill>
            </a:endParaRPr>
          </a:p>
        </p:txBody>
      </p:sp>
      <p:sp>
        <p:nvSpPr>
          <p:cNvPr id="25" name="24 CuadroTexto"/>
          <p:cNvSpPr txBox="1"/>
          <p:nvPr/>
        </p:nvSpPr>
        <p:spPr>
          <a:xfrm>
            <a:off x="3000364" y="5072074"/>
            <a:ext cx="1143008" cy="1200329"/>
          </a:xfrm>
          <a:prstGeom prst="rect">
            <a:avLst/>
          </a:prstGeom>
          <a:noFill/>
        </p:spPr>
        <p:txBody>
          <a:bodyPr wrap="square" rtlCol="0">
            <a:spAutoFit/>
          </a:bodyPr>
          <a:lstStyle/>
          <a:p>
            <a:r>
              <a:rPr lang="es-ES" sz="1200" dirty="0" smtClean="0">
                <a:solidFill>
                  <a:srgbClr val="FF0000"/>
                </a:solidFill>
              </a:rPr>
              <a:t>Usuarios  agresivos e intolerantes que llegan  a los puntos de información</a:t>
            </a:r>
            <a:endParaRPr lang="en-US" sz="12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6387"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16388"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16389"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1639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639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8" name="7 Rectángulo redondeado"/>
          <p:cNvSpPr/>
          <p:nvPr/>
        </p:nvSpPr>
        <p:spPr>
          <a:xfrm>
            <a:off x="2571736"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9 Rectángulo"/>
          <p:cNvSpPr/>
          <p:nvPr/>
        </p:nvSpPr>
        <p:spPr>
          <a:xfrm>
            <a:off x="3143240" y="1571612"/>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CONSECUENCIAS</a:t>
            </a:r>
          </a:p>
        </p:txBody>
      </p:sp>
      <p:pic>
        <p:nvPicPr>
          <p:cNvPr id="4098" name="Picture 2" descr="C:\Documents and Settings\vmora\Mis documentos\Mis imágenes-GAU\consecuenicas.jpg"/>
          <p:cNvPicPr>
            <a:picLocks noChangeAspect="1" noChangeArrowheads="1"/>
          </p:cNvPicPr>
          <p:nvPr/>
        </p:nvPicPr>
        <p:blipFill>
          <a:blip r:embed="rId4" cstate="print"/>
          <a:srcRect/>
          <a:stretch>
            <a:fillRect/>
          </a:stretch>
        </p:blipFill>
        <p:spPr bwMode="auto">
          <a:xfrm>
            <a:off x="7786710" y="1643050"/>
            <a:ext cx="1114425" cy="1114425"/>
          </a:xfrm>
          <a:prstGeom prst="rect">
            <a:avLst/>
          </a:prstGeom>
          <a:noFill/>
        </p:spPr>
      </p:pic>
      <p:pic>
        <p:nvPicPr>
          <p:cNvPr id="15" name="Picture 2" descr="C:\Documents and Settings\vmora\Mis documentos\Mis imágenes-GAU\consecuenicas.jpg"/>
          <p:cNvPicPr>
            <a:picLocks noChangeAspect="1" noChangeArrowheads="1"/>
          </p:cNvPicPr>
          <p:nvPr/>
        </p:nvPicPr>
        <p:blipFill>
          <a:blip r:embed="rId4" cstate="print"/>
          <a:srcRect/>
          <a:stretch>
            <a:fillRect/>
          </a:stretch>
        </p:blipFill>
        <p:spPr bwMode="auto">
          <a:xfrm>
            <a:off x="1214414" y="1571612"/>
            <a:ext cx="1114425" cy="1114425"/>
          </a:xfrm>
          <a:prstGeom prst="rect">
            <a:avLst/>
          </a:prstGeom>
          <a:noFill/>
        </p:spPr>
      </p:pic>
      <p:pic>
        <p:nvPicPr>
          <p:cNvPr id="4099" name="Picture 3" descr="C:\Documents and Settings\vmora\Mis documentos\VMORA-AUSUARIO\FOTOS ATENCION\P1080290.JPG"/>
          <p:cNvPicPr>
            <a:picLocks noChangeAspect="1" noChangeArrowheads="1"/>
          </p:cNvPicPr>
          <p:nvPr/>
        </p:nvPicPr>
        <p:blipFill>
          <a:blip r:embed="rId5" cstate="print"/>
          <a:srcRect/>
          <a:stretch>
            <a:fillRect/>
          </a:stretch>
        </p:blipFill>
        <p:spPr bwMode="auto">
          <a:xfrm>
            <a:off x="3500430" y="2214554"/>
            <a:ext cx="2643206" cy="1571636"/>
          </a:xfrm>
          <a:prstGeom prst="rect">
            <a:avLst/>
          </a:prstGeom>
          <a:noFill/>
        </p:spPr>
      </p:pic>
      <p:pic>
        <p:nvPicPr>
          <p:cNvPr id="4100" name="Picture 4" descr="C:\Documents and Settings\vmora\Mis documentos\VMORA-AUSUARIO\FOTOS ATENCION\P1080292.JPG"/>
          <p:cNvPicPr>
            <a:picLocks noChangeAspect="1" noChangeArrowheads="1"/>
          </p:cNvPicPr>
          <p:nvPr/>
        </p:nvPicPr>
        <p:blipFill>
          <a:blip r:embed="rId6" cstate="print"/>
          <a:srcRect/>
          <a:stretch>
            <a:fillRect/>
          </a:stretch>
        </p:blipFill>
        <p:spPr bwMode="auto">
          <a:xfrm>
            <a:off x="571472" y="3143248"/>
            <a:ext cx="2857520" cy="1722032"/>
          </a:xfrm>
          <a:prstGeom prst="rect">
            <a:avLst/>
          </a:prstGeom>
          <a:noFill/>
        </p:spPr>
      </p:pic>
      <p:pic>
        <p:nvPicPr>
          <p:cNvPr id="4101" name="Picture 5" descr="C:\Documents and Settings\vmora\Mis documentos\VMORA-AUSUARIO\FOTOS ATENCION\P1080291.JPG"/>
          <p:cNvPicPr>
            <a:picLocks noChangeAspect="1" noChangeArrowheads="1"/>
          </p:cNvPicPr>
          <p:nvPr/>
        </p:nvPicPr>
        <p:blipFill>
          <a:blip r:embed="rId7" cstate="print"/>
          <a:srcRect/>
          <a:stretch>
            <a:fillRect/>
          </a:stretch>
        </p:blipFill>
        <p:spPr bwMode="auto">
          <a:xfrm>
            <a:off x="6357950" y="3143248"/>
            <a:ext cx="2500314" cy="1785950"/>
          </a:xfrm>
          <a:prstGeom prst="rect">
            <a:avLst/>
          </a:prstGeom>
          <a:noFill/>
        </p:spPr>
      </p:pic>
      <p:sp>
        <p:nvSpPr>
          <p:cNvPr id="22" name="21 CuadroTexto"/>
          <p:cNvSpPr txBox="1"/>
          <p:nvPr/>
        </p:nvSpPr>
        <p:spPr>
          <a:xfrm>
            <a:off x="3571868" y="3929066"/>
            <a:ext cx="2571768" cy="1169551"/>
          </a:xfrm>
          <a:prstGeom prst="rect">
            <a:avLst/>
          </a:prstGeom>
          <a:gradFill flip="none" rotWithShape="1">
            <a:gsLst>
              <a:gs pos="0">
                <a:srgbClr val="DDEBCF"/>
              </a:gs>
              <a:gs pos="50000">
                <a:srgbClr val="9CB86E"/>
              </a:gs>
              <a:gs pos="100000">
                <a:srgbClr val="156B13"/>
              </a:gs>
            </a:gsLst>
            <a:lin ang="5400000" scaled="0"/>
            <a:tileRect/>
          </a:gradFill>
        </p:spPr>
        <p:txBody>
          <a:bodyPr wrap="square" rtlCol="0">
            <a:spAutoFit/>
          </a:bodyPr>
          <a:lstStyle/>
          <a:p>
            <a:pPr marL="342900" indent="-342900">
              <a:buAutoNum type="arabicPeriod"/>
            </a:pPr>
            <a:r>
              <a:rPr lang="es-ES" sz="1400" dirty="0" smtClean="0"/>
              <a:t>Congestión en sala de </a:t>
            </a:r>
          </a:p>
          <a:p>
            <a:pPr marL="342900" indent="-342900"/>
            <a:r>
              <a:rPr lang="es-ES" sz="1400" dirty="0" smtClean="0"/>
              <a:t>       espera por la alta demanda de usuarios y la falta de personal suficiente para atender.</a:t>
            </a:r>
            <a:endParaRPr lang="en-US" sz="1400" dirty="0"/>
          </a:p>
        </p:txBody>
      </p:sp>
      <p:sp>
        <p:nvSpPr>
          <p:cNvPr id="23" name="22 CuadroTexto"/>
          <p:cNvSpPr txBox="1"/>
          <p:nvPr/>
        </p:nvSpPr>
        <p:spPr>
          <a:xfrm>
            <a:off x="500034" y="5357826"/>
            <a:ext cx="5000660" cy="523220"/>
          </a:xfrm>
          <a:prstGeom prst="rect">
            <a:avLst/>
          </a:prstGeom>
          <a:gradFill flip="none" rotWithShape="1">
            <a:gsLst>
              <a:gs pos="0">
                <a:srgbClr val="DDEBCF"/>
              </a:gs>
              <a:gs pos="50000">
                <a:srgbClr val="9CB86E"/>
              </a:gs>
              <a:gs pos="100000">
                <a:srgbClr val="156B13"/>
              </a:gs>
            </a:gsLst>
            <a:lin ang="5400000" scaled="0"/>
            <a:tileRect/>
          </a:gradFill>
        </p:spPr>
        <p:txBody>
          <a:bodyPr wrap="square" rtlCol="0">
            <a:spAutoFit/>
          </a:bodyPr>
          <a:lstStyle/>
          <a:p>
            <a:pPr marL="342900" indent="-342900"/>
            <a:r>
              <a:rPr lang="es-ES" sz="1400" dirty="0" smtClean="0"/>
              <a:t>2.  Altos niveles de stress, que se reflejan en permanentes incapacidades de  los trabajadores. </a:t>
            </a:r>
            <a:endParaRPr lang="en-US" sz="1400" dirty="0"/>
          </a:p>
        </p:txBody>
      </p:sp>
      <p:sp>
        <p:nvSpPr>
          <p:cNvPr id="24" name="23 CuadroTexto"/>
          <p:cNvSpPr txBox="1"/>
          <p:nvPr/>
        </p:nvSpPr>
        <p:spPr>
          <a:xfrm>
            <a:off x="500034" y="6072206"/>
            <a:ext cx="6072230" cy="523220"/>
          </a:xfrm>
          <a:prstGeom prst="rect">
            <a:avLst/>
          </a:prstGeom>
          <a:gradFill flip="none" rotWithShape="1">
            <a:gsLst>
              <a:gs pos="0">
                <a:srgbClr val="DDEBCF"/>
              </a:gs>
              <a:gs pos="50000">
                <a:srgbClr val="9CB86E"/>
              </a:gs>
              <a:gs pos="100000">
                <a:srgbClr val="156B13"/>
              </a:gs>
            </a:gsLst>
            <a:lin ang="5400000" scaled="0"/>
            <a:tileRect/>
          </a:gradFill>
        </p:spPr>
        <p:txBody>
          <a:bodyPr wrap="square" rtlCol="0">
            <a:spAutoFit/>
          </a:bodyPr>
          <a:lstStyle/>
          <a:p>
            <a:pPr marL="342900" indent="-342900"/>
            <a:r>
              <a:rPr lang="es-ES" sz="1400" dirty="0" smtClean="0"/>
              <a:t>3.  Indicadores de gestión con tendencia a la baja en el canal correo electrónico.</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2571750"/>
            <a:ext cx="7319963" cy="4097338"/>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8435" name="Text Box 5"/>
          <p:cNvSpPr txBox="1">
            <a:spLocks noChangeArrowheads="1"/>
          </p:cNvSpPr>
          <p:nvPr/>
        </p:nvSpPr>
        <p:spPr bwMode="auto">
          <a:xfrm>
            <a:off x="5148263" y="333375"/>
            <a:ext cx="3600450" cy="7493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MX" b="1">
                <a:solidFill>
                  <a:schemeClr val="bg1"/>
                </a:solidFill>
                <a:latin typeface="Verdana" pitchFamily="34" charset="0"/>
              </a:rPr>
              <a:t>Política Nacional de Prestación  de Servicios de salud</a:t>
            </a:r>
            <a:endParaRPr lang="es-ES" b="1">
              <a:solidFill>
                <a:schemeClr val="bg1"/>
              </a:solidFill>
              <a:latin typeface="Verdana" pitchFamily="34" charset="0"/>
            </a:endParaRPr>
          </a:p>
        </p:txBody>
      </p:sp>
      <p:pic>
        <p:nvPicPr>
          <p:cNvPr id="18436"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18437"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17" name="16 Imagen"/>
          <p:cNvPicPr/>
          <p:nvPr/>
        </p:nvPicPr>
        <p:blipFill>
          <a:blip r:embed="rId3" cstate="print">
            <a:lum bright="-14000"/>
          </a:blip>
          <a:srcRect/>
          <a:stretch>
            <a:fillRect/>
          </a:stretch>
        </p:blipFill>
        <p:spPr bwMode="auto">
          <a:xfrm>
            <a:off x="566737" y="1357298"/>
            <a:ext cx="8010525" cy="5286412"/>
          </a:xfrm>
          <a:prstGeom prst="rect">
            <a:avLst/>
          </a:prstGeom>
          <a:solidFill>
            <a:schemeClr val="accent6">
              <a:lumMod val="20000"/>
              <a:lumOff val="80000"/>
            </a:schemeClr>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2571750"/>
            <a:ext cx="7319963" cy="4097338"/>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7411" name="Text Box 5"/>
          <p:cNvSpPr txBox="1">
            <a:spLocks noChangeArrowheads="1"/>
          </p:cNvSpPr>
          <p:nvPr/>
        </p:nvSpPr>
        <p:spPr bwMode="auto">
          <a:xfrm>
            <a:off x="5148263" y="333375"/>
            <a:ext cx="3600450" cy="7493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MX" b="1">
                <a:solidFill>
                  <a:schemeClr val="bg1"/>
                </a:solidFill>
                <a:latin typeface="Verdana" pitchFamily="34" charset="0"/>
              </a:rPr>
              <a:t>Política Nacional de Prestación  de Servicios de salud</a:t>
            </a:r>
            <a:endParaRPr lang="es-ES" b="1">
              <a:solidFill>
                <a:schemeClr val="bg1"/>
              </a:solidFill>
              <a:latin typeface="Verdana" pitchFamily="34" charset="0"/>
            </a:endParaRPr>
          </a:p>
        </p:txBody>
      </p:sp>
      <p:pic>
        <p:nvPicPr>
          <p:cNvPr id="17412"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17413"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12" name="11 Imagen"/>
          <p:cNvPicPr/>
          <p:nvPr/>
        </p:nvPicPr>
        <p:blipFill>
          <a:blip r:embed="rId3" cstate="print"/>
          <a:srcRect/>
          <a:stretch>
            <a:fillRect/>
          </a:stretch>
        </p:blipFill>
        <p:spPr bwMode="auto">
          <a:xfrm>
            <a:off x="214282" y="1428736"/>
            <a:ext cx="8643998" cy="5143536"/>
          </a:xfrm>
          <a:prstGeom prst="rect">
            <a:avLst/>
          </a:prstGeom>
          <a:solidFill>
            <a:schemeClr val="bg1">
              <a:lumMod val="85000"/>
            </a:schemeClr>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2571750"/>
            <a:ext cx="7319963" cy="4097338"/>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8435" name="Text Box 5"/>
          <p:cNvSpPr txBox="1">
            <a:spLocks noChangeArrowheads="1"/>
          </p:cNvSpPr>
          <p:nvPr/>
        </p:nvSpPr>
        <p:spPr bwMode="auto">
          <a:xfrm>
            <a:off x="5148263" y="333375"/>
            <a:ext cx="3600450" cy="7493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MX" b="1">
                <a:solidFill>
                  <a:schemeClr val="bg1"/>
                </a:solidFill>
                <a:latin typeface="Verdana" pitchFamily="34" charset="0"/>
              </a:rPr>
              <a:t>Política Nacional de Prestación  de Servicios de salud</a:t>
            </a:r>
            <a:endParaRPr lang="es-ES" b="1">
              <a:solidFill>
                <a:schemeClr val="bg1"/>
              </a:solidFill>
              <a:latin typeface="Verdana" pitchFamily="34" charset="0"/>
            </a:endParaRPr>
          </a:p>
        </p:txBody>
      </p:sp>
      <p:pic>
        <p:nvPicPr>
          <p:cNvPr id="18436"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8437"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6" name="5 Imagen"/>
          <p:cNvPicPr/>
          <p:nvPr/>
        </p:nvPicPr>
        <p:blipFill>
          <a:blip r:embed="rId4" cstate="print">
            <a:lum bright="-12000"/>
          </a:blip>
          <a:srcRect/>
          <a:stretch>
            <a:fillRect/>
          </a:stretch>
        </p:blipFill>
        <p:spPr bwMode="auto">
          <a:xfrm>
            <a:off x="1071538" y="1785926"/>
            <a:ext cx="6858048" cy="4572032"/>
          </a:xfrm>
          <a:prstGeom prst="rect">
            <a:avLst/>
          </a:prstGeom>
          <a:ln w="9525">
            <a:noFill/>
            <a:miter lim="800000"/>
            <a:headEnd/>
            <a:tailEnd/>
          </a:ln>
        </p:spPr>
      </p:pic>
      <p:sp>
        <p:nvSpPr>
          <p:cNvPr id="14" name="13 CuadroTexto"/>
          <p:cNvSpPr txBox="1"/>
          <p:nvPr/>
        </p:nvSpPr>
        <p:spPr>
          <a:xfrm>
            <a:off x="1571604" y="1857364"/>
            <a:ext cx="6143668" cy="369332"/>
          </a:xfrm>
          <a:prstGeom prst="rect">
            <a:avLst/>
          </a:prstGeom>
          <a:solidFill>
            <a:schemeClr val="bg1"/>
          </a:solidFill>
        </p:spPr>
        <p:txBody>
          <a:bodyPr wrap="square" rtlCol="0">
            <a:spAutoFit/>
          </a:bodyPr>
          <a:lstStyle/>
          <a:p>
            <a:r>
              <a:rPr lang="es-ES" b="1" dirty="0" smtClean="0"/>
              <a:t>VOLUMEN DE ATENCIÓN POR TODOS LOS CANALES</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2" name="Rectangle 4"/>
          <p:cNvSpPr>
            <a:spLocks noChangeArrowheads="1"/>
          </p:cNvSpPr>
          <p:nvPr/>
        </p:nvSpPr>
        <p:spPr bwMode="auto">
          <a:xfrm>
            <a:off x="492125" y="2571750"/>
            <a:ext cx="7319963" cy="4097338"/>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8435" name="Text Box 5"/>
          <p:cNvSpPr txBox="1">
            <a:spLocks noChangeArrowheads="1"/>
          </p:cNvSpPr>
          <p:nvPr/>
        </p:nvSpPr>
        <p:spPr bwMode="auto">
          <a:xfrm>
            <a:off x="5148263" y="333375"/>
            <a:ext cx="3600450" cy="7493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MX" b="1">
                <a:solidFill>
                  <a:schemeClr val="bg1"/>
                </a:solidFill>
                <a:latin typeface="Verdana" pitchFamily="34" charset="0"/>
              </a:rPr>
              <a:t>Política Nacional de Prestación  de Servicios de salud</a:t>
            </a:r>
            <a:endParaRPr lang="es-ES" b="1">
              <a:solidFill>
                <a:schemeClr val="bg1"/>
              </a:solidFill>
              <a:latin typeface="Verdana" pitchFamily="34" charset="0"/>
            </a:endParaRPr>
          </a:p>
        </p:txBody>
      </p:sp>
      <p:pic>
        <p:nvPicPr>
          <p:cNvPr id="18436"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18437"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6" name="5 Rectángulo redondeado"/>
          <p:cNvSpPr/>
          <p:nvPr/>
        </p:nvSpPr>
        <p:spPr>
          <a:xfrm>
            <a:off x="2143108" y="1428736"/>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Rectángulo"/>
          <p:cNvSpPr/>
          <p:nvPr/>
        </p:nvSpPr>
        <p:spPr>
          <a:xfrm>
            <a:off x="2643174" y="1571612"/>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REQUERIMIENTOS</a:t>
            </a:r>
          </a:p>
        </p:txBody>
      </p:sp>
      <p:sp>
        <p:nvSpPr>
          <p:cNvPr id="9" name="8 CuadroTexto"/>
          <p:cNvSpPr txBox="1"/>
          <p:nvPr/>
        </p:nvSpPr>
        <p:spPr>
          <a:xfrm>
            <a:off x="714348" y="2357430"/>
            <a:ext cx="7500990" cy="4031873"/>
          </a:xfrm>
          <a:prstGeom prst="rect">
            <a:avLst/>
          </a:prstGeom>
          <a:blipFill>
            <a:blip r:embed="rId3" cstate="print"/>
            <a:tile tx="0" ty="0" sx="100000" sy="100000" flip="none" algn="tl"/>
          </a:blipFill>
        </p:spPr>
        <p:txBody>
          <a:bodyPr wrap="square" rtlCol="0">
            <a:spAutoFit/>
          </a:bodyPr>
          <a:lstStyle/>
          <a:p>
            <a:pPr marL="342900" indent="-342900" algn="just">
              <a:buAutoNum type="arabicPeriod"/>
            </a:pPr>
            <a:r>
              <a:rPr lang="es-ES" sz="1600" dirty="0" smtClean="0"/>
              <a:t>Herramienta tecnológica para control y seguimiento de solicitudes.</a:t>
            </a:r>
          </a:p>
          <a:p>
            <a:pPr marL="342900" indent="-342900" algn="just"/>
            <a:endParaRPr lang="es-ES" sz="1600" dirty="0" smtClean="0"/>
          </a:p>
          <a:p>
            <a:pPr marL="342900" indent="-342900" algn="just">
              <a:buAutoNum type="arabicPeriod" startAt="2"/>
            </a:pPr>
            <a:r>
              <a:rPr lang="es-ES" sz="1600" dirty="0" smtClean="0"/>
              <a:t>Más compromiso de las dependencias para responder oportunamente a los ciudadanos y para radicar en el Melba.</a:t>
            </a:r>
          </a:p>
          <a:p>
            <a:pPr marL="342900" indent="-342900" algn="just"/>
            <a:endParaRPr lang="es-ES" sz="1600" dirty="0" smtClean="0"/>
          </a:p>
          <a:p>
            <a:pPr marL="342900" indent="-342900" algn="just"/>
            <a:r>
              <a:rPr lang="es-ES" sz="1600" dirty="0" smtClean="0"/>
              <a:t>3.	Envío oportuno al GAC de las novedades (normas, programas, </a:t>
            </a:r>
          </a:p>
          <a:p>
            <a:pPr marL="342900" indent="-342900" algn="just"/>
            <a:r>
              <a:rPr lang="es-ES" sz="1600" dirty="0" smtClean="0"/>
              <a:t>	decisiones, </a:t>
            </a:r>
            <a:r>
              <a:rPr lang="es-ES" sz="1600" dirty="0" err="1" smtClean="0"/>
              <a:t>etc</a:t>
            </a:r>
            <a:r>
              <a:rPr lang="es-ES" sz="1600" dirty="0" smtClean="0"/>
              <a:t>) que se produzcan en otras dependencias y que de alguna manera afecten a los ciudadanos (circular 08 del 24 de enero de  la Secretaría General).</a:t>
            </a:r>
          </a:p>
          <a:p>
            <a:pPr marL="342900" indent="-342900" algn="just"/>
            <a:endParaRPr lang="es-ES" sz="1600" dirty="0" smtClean="0"/>
          </a:p>
          <a:p>
            <a:pPr marL="342900" indent="-342900" algn="just">
              <a:buAutoNum type="arabicPeriod" startAt="4"/>
            </a:pPr>
            <a:r>
              <a:rPr lang="es-ES" sz="1600" dirty="0" smtClean="0"/>
              <a:t>Implementación de un sistema electrónico de asignación de turnos.</a:t>
            </a:r>
          </a:p>
          <a:p>
            <a:pPr marL="342900" indent="-342900" algn="just"/>
            <a:endParaRPr lang="es-ES" sz="1600" dirty="0" smtClean="0"/>
          </a:p>
          <a:p>
            <a:pPr marL="342900" indent="-342900" algn="just"/>
            <a:r>
              <a:rPr lang="es-ES" sz="1600" dirty="0" smtClean="0"/>
              <a:t>5.	Fortalecimiento del recurso humano del GAC con 3 personas del nivel Técnico:</a:t>
            </a:r>
            <a:r>
              <a:rPr lang="es-ES" sz="1600" dirty="0" smtClean="0">
                <a:solidFill>
                  <a:srgbClr val="FF0000"/>
                </a:solidFill>
              </a:rPr>
              <a:t> </a:t>
            </a:r>
            <a:r>
              <a:rPr lang="es-ES" sz="1600" dirty="0" smtClean="0"/>
              <a:t>una exclusivamente para el seguimiento de solicitudes (resolución 3150 de 2005) y dos para apoyar los distintos canales de atención, dependiendo de la coyuntura del momento. (tercer ventanilla).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10692"/>
                                        </p:tgtEl>
                                        <p:attrNameLst>
                                          <p:attrName>style.visibility</p:attrName>
                                        </p:attrNameLst>
                                      </p:cBhvr>
                                      <p:to>
                                        <p:strVal val="visible"/>
                                      </p:to>
                                    </p:set>
                                    <p:animEffect transition="in" filter="fade">
                                      <p:cBhvr>
                                        <p:cTn id="7" dur="2000"/>
                                        <p:tgtEl>
                                          <p:spTgt spid="101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4000" cy="1268413"/>
            <a:chOff x="0" y="1117"/>
            <a:chExt cx="5760" cy="799"/>
          </a:xfrm>
        </p:grpSpPr>
        <p:sp>
          <p:nvSpPr>
            <p:cNvPr id="19465" name="Rectangle 3"/>
            <p:cNvSpPr>
              <a:spLocks noChangeArrowheads="1"/>
            </p:cNvSpPr>
            <p:nvPr/>
          </p:nvSpPr>
          <p:spPr bwMode="auto">
            <a:xfrm>
              <a:off x="0" y="1117"/>
              <a:ext cx="4377" cy="799"/>
            </a:xfrm>
            <a:prstGeom prst="rect">
              <a:avLst/>
            </a:prstGeom>
            <a:solidFill>
              <a:srgbClr val="339900"/>
            </a:solidFill>
            <a:ln w="9525">
              <a:noFill/>
              <a:miter lim="800000"/>
              <a:headEnd/>
              <a:tailEnd/>
            </a:ln>
          </p:spPr>
          <p:txBody>
            <a:bodyPr wrap="none" anchor="ctr"/>
            <a:lstStyle/>
            <a:p>
              <a:endParaRPr lang="en-US"/>
            </a:p>
          </p:txBody>
        </p:sp>
        <p:sp>
          <p:nvSpPr>
            <p:cNvPr id="19466" name="Rectangle 4"/>
            <p:cNvSpPr>
              <a:spLocks noChangeArrowheads="1"/>
            </p:cNvSpPr>
            <p:nvPr/>
          </p:nvSpPr>
          <p:spPr bwMode="auto">
            <a:xfrm>
              <a:off x="4332" y="1117"/>
              <a:ext cx="1428" cy="799"/>
            </a:xfrm>
            <a:prstGeom prst="rect">
              <a:avLst/>
            </a:prstGeom>
            <a:gradFill rotWithShape="0">
              <a:gsLst>
                <a:gs pos="0">
                  <a:srgbClr val="339900"/>
                </a:gs>
                <a:gs pos="100000">
                  <a:srgbClr val="FFFFFF">
                    <a:alpha val="0"/>
                  </a:srgbClr>
                </a:gs>
              </a:gsLst>
              <a:lin ang="0" scaled="1"/>
            </a:gradFill>
            <a:ln w="9525">
              <a:noFill/>
              <a:miter lim="800000"/>
              <a:headEnd/>
              <a:tailEnd/>
            </a:ln>
          </p:spPr>
          <p:txBody>
            <a:bodyPr wrap="none" anchor="ctr"/>
            <a:lstStyle/>
            <a:p>
              <a:endParaRPr lang="en-US"/>
            </a:p>
          </p:txBody>
        </p:sp>
      </p:grpSp>
      <p:sp>
        <p:nvSpPr>
          <p:cNvPr id="19459" name="Text Box 5"/>
          <p:cNvSpPr txBox="1">
            <a:spLocks noChangeArrowheads="1"/>
          </p:cNvSpPr>
          <p:nvPr/>
        </p:nvSpPr>
        <p:spPr bwMode="auto">
          <a:xfrm>
            <a:off x="1600200" y="76200"/>
            <a:ext cx="4772025" cy="854075"/>
          </a:xfrm>
          <a:prstGeom prst="rect">
            <a:avLst/>
          </a:prstGeom>
          <a:noFill/>
          <a:ln w="9525">
            <a:noFill/>
            <a:miter lim="800000"/>
            <a:headEnd/>
            <a:tailEnd/>
          </a:ln>
        </p:spPr>
        <p:txBody>
          <a:bodyPr>
            <a:spAutoFit/>
          </a:bodyPr>
          <a:lstStyle/>
          <a:p>
            <a:pPr eaLnBrk="0" hangingPunct="0">
              <a:spcBef>
                <a:spcPct val="50000"/>
              </a:spcBef>
            </a:pPr>
            <a:r>
              <a:rPr lang="es-ES_tradnl" sz="2000" b="1">
                <a:solidFill>
                  <a:schemeClr val="bg1"/>
                </a:solidFill>
                <a:latin typeface="Arial Narrow" pitchFamily="34" charset="0"/>
              </a:rPr>
              <a:t>MINISTERIO DE LA PROTECCIÓN SOCIAL</a:t>
            </a:r>
          </a:p>
          <a:p>
            <a:pPr eaLnBrk="0" hangingPunct="0">
              <a:spcBef>
                <a:spcPct val="50000"/>
              </a:spcBef>
            </a:pPr>
            <a:r>
              <a:rPr lang="es-ES_tradnl" sz="2000">
                <a:solidFill>
                  <a:schemeClr val="bg1"/>
                </a:solidFill>
                <a:latin typeface="Arial Narrow" pitchFamily="34" charset="0"/>
              </a:rPr>
              <a:t>República de Clombia</a:t>
            </a:r>
          </a:p>
        </p:txBody>
      </p:sp>
      <p:sp>
        <p:nvSpPr>
          <p:cNvPr id="19460" name="Rectangle 7"/>
          <p:cNvSpPr>
            <a:spLocks noChangeArrowheads="1"/>
          </p:cNvSpPr>
          <p:nvPr/>
        </p:nvSpPr>
        <p:spPr bwMode="auto">
          <a:xfrm>
            <a:off x="0" y="6324600"/>
            <a:ext cx="9144000" cy="533400"/>
          </a:xfrm>
          <a:prstGeom prst="rect">
            <a:avLst/>
          </a:prstGeom>
          <a:gradFill rotWithShape="0">
            <a:gsLst>
              <a:gs pos="0">
                <a:srgbClr val="009900"/>
              </a:gs>
              <a:gs pos="100000">
                <a:srgbClr val="72C772"/>
              </a:gs>
            </a:gsLst>
            <a:path path="rect">
              <a:fillToRect r="100000" b="100000"/>
            </a:path>
          </a:gradFill>
          <a:ln w="9525">
            <a:solidFill>
              <a:schemeClr val="bg1"/>
            </a:solidFill>
            <a:miter lim="800000"/>
            <a:headEnd/>
            <a:tailEnd/>
          </a:ln>
        </p:spPr>
        <p:txBody>
          <a:bodyPr wrap="none" anchor="ctr"/>
          <a:lstStyle/>
          <a:p>
            <a:endParaRPr lang="en-US"/>
          </a:p>
        </p:txBody>
      </p:sp>
      <p:sp>
        <p:nvSpPr>
          <p:cNvPr id="19461" name="Text Box 8"/>
          <p:cNvSpPr txBox="1">
            <a:spLocks noChangeArrowheads="1"/>
          </p:cNvSpPr>
          <p:nvPr/>
        </p:nvSpPr>
        <p:spPr bwMode="auto">
          <a:xfrm>
            <a:off x="381000" y="1431925"/>
            <a:ext cx="8231188" cy="581025"/>
          </a:xfrm>
          <a:prstGeom prst="rect">
            <a:avLst/>
          </a:prstGeom>
          <a:noFill/>
          <a:ln w="31750">
            <a:noFill/>
            <a:miter lim="800000"/>
            <a:headEnd/>
            <a:tailEnd/>
          </a:ln>
        </p:spPr>
        <p:txBody>
          <a:bodyPr>
            <a:spAutoFit/>
          </a:bodyPr>
          <a:lstStyle/>
          <a:p>
            <a:pPr algn="ctr"/>
            <a:endParaRPr lang="es-ES" sz="2000" b="1">
              <a:cs typeface="Times New Roman" pitchFamily="18" charset="0"/>
            </a:endParaRPr>
          </a:p>
          <a:p>
            <a:pPr algn="ctr">
              <a:spcBef>
                <a:spcPct val="50000"/>
              </a:spcBef>
            </a:pPr>
            <a:endParaRPr lang="es-ES" sz="800" b="1">
              <a:solidFill>
                <a:schemeClr val="accent2"/>
              </a:solidFill>
            </a:endParaRPr>
          </a:p>
        </p:txBody>
      </p:sp>
      <p:sp>
        <p:nvSpPr>
          <p:cNvPr id="61449" name="Rectangle 9"/>
          <p:cNvSpPr>
            <a:spLocks noChangeArrowheads="1"/>
          </p:cNvSpPr>
          <p:nvPr/>
        </p:nvSpPr>
        <p:spPr bwMode="auto">
          <a:xfrm>
            <a:off x="539750" y="1828800"/>
            <a:ext cx="8147050" cy="3908762"/>
          </a:xfrm>
          <a:prstGeom prst="rect">
            <a:avLst/>
          </a:prstGeom>
          <a:noFill/>
          <a:ln w="9525">
            <a:noFill/>
            <a:miter lim="800000"/>
            <a:headEnd/>
            <a:tailEnd/>
          </a:ln>
        </p:spPr>
        <p:txBody>
          <a:bodyPr>
            <a:spAutoFit/>
          </a:bodyPr>
          <a:lstStyle/>
          <a:p>
            <a:pPr marL="609600" indent="-609600" algn="ctr"/>
            <a:endParaRPr lang="es-MX" sz="2400" b="1" dirty="0"/>
          </a:p>
          <a:p>
            <a:pPr marL="609600" indent="-609600" algn="ctr"/>
            <a:r>
              <a:rPr lang="es-MX" sz="3200" b="1" dirty="0">
                <a:latin typeface="Century Gothic" pitchFamily="34" charset="0"/>
                <a:cs typeface="Times New Roman" pitchFamily="18" charset="0"/>
              </a:rPr>
              <a:t>MUCHAS GRACIAS...</a:t>
            </a:r>
          </a:p>
          <a:p>
            <a:pPr marL="609600" indent="-609600" algn="ctr"/>
            <a:endParaRPr lang="es-MX" sz="4400" b="1" dirty="0">
              <a:latin typeface="Century Gothic" pitchFamily="34" charset="0"/>
              <a:cs typeface="Times New Roman" pitchFamily="18" charset="0"/>
            </a:endParaRPr>
          </a:p>
          <a:p>
            <a:pPr marL="609600" indent="-609600" algn="ctr"/>
            <a:r>
              <a:rPr lang="es-MX" sz="2800" b="1" dirty="0">
                <a:cs typeface="Times New Roman" pitchFamily="18" charset="0"/>
              </a:rPr>
              <a:t>GRUPO DE ATENCION AL CIUDADANO (GAC</a:t>
            </a:r>
            <a:r>
              <a:rPr lang="es-MX" sz="2800" b="1" dirty="0" smtClean="0">
                <a:cs typeface="Times New Roman" pitchFamily="18" charset="0"/>
              </a:rPr>
              <a:t>)</a:t>
            </a:r>
          </a:p>
          <a:p>
            <a:pPr marL="609600" indent="-609600" algn="ctr"/>
            <a:endParaRPr lang="es-MX" sz="2800" b="1" dirty="0" smtClean="0">
              <a:cs typeface="Times New Roman" pitchFamily="18" charset="0"/>
            </a:endParaRPr>
          </a:p>
          <a:p>
            <a:pPr marL="609600" indent="-609600" algn="ctr"/>
            <a:r>
              <a:rPr lang="es-MX" sz="2800" b="1" dirty="0" smtClean="0">
                <a:cs typeface="Times New Roman" pitchFamily="18" charset="0"/>
              </a:rPr>
              <a:t>				</a:t>
            </a:r>
            <a:r>
              <a:rPr lang="es-MX" sz="2400" b="1" dirty="0" smtClean="0">
                <a:cs typeface="Times New Roman" pitchFamily="18" charset="0"/>
              </a:rPr>
              <a:t>Febrero 28 de 2011</a:t>
            </a:r>
            <a:endParaRPr lang="es-MX" sz="2400" b="1" dirty="0">
              <a:cs typeface="Times New Roman" pitchFamily="18" charset="0"/>
            </a:endParaRPr>
          </a:p>
          <a:p>
            <a:pPr marL="609600" indent="-609600" algn="ctr"/>
            <a:endParaRPr lang="es-MX" sz="3200" b="1" dirty="0">
              <a:solidFill>
                <a:srgbClr val="0000CC"/>
              </a:solidFill>
              <a:cs typeface="Times New Roman" pitchFamily="18" charset="0"/>
            </a:endParaRPr>
          </a:p>
          <a:p>
            <a:pPr marL="609600" indent="-609600" algn="ctr"/>
            <a:endParaRPr lang="es-MX" sz="3200" b="1" dirty="0">
              <a:solidFill>
                <a:srgbClr val="0000CC"/>
              </a:solidFill>
              <a:latin typeface="Century Gothic" pitchFamily="34" charset="0"/>
              <a:cs typeface="Times New Roman" pitchFamily="18" charset="0"/>
            </a:endParaRPr>
          </a:p>
        </p:txBody>
      </p:sp>
      <p:sp>
        <p:nvSpPr>
          <p:cNvPr id="19463" name="Text Box 11"/>
          <p:cNvSpPr txBox="1">
            <a:spLocks noChangeArrowheads="1"/>
          </p:cNvSpPr>
          <p:nvPr/>
        </p:nvSpPr>
        <p:spPr bwMode="auto">
          <a:xfrm>
            <a:off x="990600" y="3124200"/>
            <a:ext cx="1143000" cy="519113"/>
          </a:xfrm>
          <a:prstGeom prst="rect">
            <a:avLst/>
          </a:prstGeom>
          <a:noFill/>
          <a:ln w="9525">
            <a:noFill/>
            <a:miter lim="800000"/>
            <a:headEnd/>
            <a:tailEnd/>
          </a:ln>
        </p:spPr>
        <p:txBody>
          <a:bodyPr>
            <a:spAutoFit/>
          </a:bodyPr>
          <a:lstStyle/>
          <a:p>
            <a:pPr algn="ctr">
              <a:spcBef>
                <a:spcPct val="50000"/>
              </a:spcBef>
            </a:pPr>
            <a:endParaRPr lang="en-US" sz="2800" b="1">
              <a:solidFill>
                <a:srgbClr val="FF0000"/>
              </a:solidFill>
              <a:latin typeface="Century Gothic" pitchFamily="34" charset="0"/>
              <a:cs typeface="Times New Roman" pitchFamily="18" charset="0"/>
            </a:endParaRPr>
          </a:p>
        </p:txBody>
      </p:sp>
      <p:pic>
        <p:nvPicPr>
          <p:cNvPr id="19464"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 calcmode="lin" valueType="num">
                                      <p:cBhvr>
                                        <p:cTn id="7" dur="500" fill="hold"/>
                                        <p:tgtEl>
                                          <p:spTgt spid="61449"/>
                                        </p:tgtEl>
                                        <p:attrNameLst>
                                          <p:attrName>ppt_w</p:attrName>
                                        </p:attrNameLst>
                                      </p:cBhvr>
                                      <p:tavLst>
                                        <p:tav tm="0">
                                          <p:val>
                                            <p:strVal val="4*#ppt_w"/>
                                          </p:val>
                                        </p:tav>
                                        <p:tav tm="100000">
                                          <p:val>
                                            <p:strVal val="#ppt_w"/>
                                          </p:val>
                                        </p:tav>
                                      </p:tavLst>
                                    </p:anim>
                                    <p:anim calcmode="lin" valueType="num">
                                      <p:cBhvr>
                                        <p:cTn id="8" dur="500" fill="hold"/>
                                        <p:tgtEl>
                                          <p:spTgt spid="614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2786050" y="1357298"/>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075"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3076"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21" name="20 Rectángulo"/>
          <p:cNvSpPr/>
          <p:nvPr/>
        </p:nvSpPr>
        <p:spPr>
          <a:xfrm>
            <a:off x="3428992" y="1500174"/>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8" name="Picture 2" descr="C:\Documents and Settings\vmora\Mis documentos\Mis imágenes-GAU\LOGRO.jpg"/>
          <p:cNvPicPr>
            <a:picLocks noChangeAspect="1" noChangeArrowheads="1"/>
          </p:cNvPicPr>
          <p:nvPr/>
        </p:nvPicPr>
        <p:blipFill>
          <a:blip r:embed="rId3" cstate="print"/>
          <a:srcRect/>
          <a:stretch>
            <a:fillRect/>
          </a:stretch>
        </p:blipFill>
        <p:spPr bwMode="auto">
          <a:xfrm>
            <a:off x="1071538" y="1285860"/>
            <a:ext cx="2071702" cy="1281112"/>
          </a:xfrm>
          <a:prstGeom prst="rect">
            <a:avLst/>
          </a:prstGeom>
          <a:noFill/>
        </p:spPr>
      </p:pic>
      <p:sp>
        <p:nvSpPr>
          <p:cNvPr id="9" name="8 CuadroTexto"/>
          <p:cNvSpPr txBox="1"/>
          <p:nvPr/>
        </p:nvSpPr>
        <p:spPr>
          <a:xfrm>
            <a:off x="142844" y="2500306"/>
            <a:ext cx="357190" cy="3477875"/>
          </a:xfrm>
          <a:prstGeom prst="rect">
            <a:avLst/>
          </a:prstGeom>
          <a:solidFill>
            <a:srgbClr val="FFC000"/>
          </a:solidFill>
        </p:spPr>
        <p:txBody>
          <a:bodyPr wrap="square" rtlCol="0">
            <a:spAutoFit/>
          </a:bodyPr>
          <a:lstStyle/>
          <a:p>
            <a:r>
              <a:rPr lang="es-ES" sz="2000" b="1" dirty="0" smtClean="0"/>
              <a:t>SEDE</a:t>
            </a:r>
          </a:p>
          <a:p>
            <a:r>
              <a:rPr lang="es-ES" sz="2000" b="1" dirty="0" smtClean="0"/>
              <a:t> </a:t>
            </a:r>
          </a:p>
          <a:p>
            <a:pPr algn="just"/>
            <a:r>
              <a:rPr lang="es-ES" sz="2000" b="1" dirty="0" smtClean="0"/>
              <a:t>AMABLE</a:t>
            </a:r>
            <a:endParaRPr lang="en-US" sz="2000" b="1" dirty="0"/>
          </a:p>
        </p:txBody>
      </p:sp>
      <p:pic>
        <p:nvPicPr>
          <p:cNvPr id="2050" name="Picture 2" descr="C:\Documents and Settings\vmora\Mis documentos\VMORA-AUSUARIO\FOTOS ATENCION\P1080289.JPG"/>
          <p:cNvPicPr>
            <a:picLocks noChangeAspect="1" noChangeArrowheads="1"/>
          </p:cNvPicPr>
          <p:nvPr/>
        </p:nvPicPr>
        <p:blipFill>
          <a:blip r:embed="rId4" cstate="print"/>
          <a:srcRect/>
          <a:stretch>
            <a:fillRect/>
          </a:stretch>
        </p:blipFill>
        <p:spPr bwMode="auto">
          <a:xfrm>
            <a:off x="857224" y="2643182"/>
            <a:ext cx="2428892" cy="1664524"/>
          </a:xfrm>
          <a:prstGeom prst="rect">
            <a:avLst/>
          </a:prstGeom>
          <a:noFill/>
        </p:spPr>
      </p:pic>
      <p:sp>
        <p:nvSpPr>
          <p:cNvPr id="12" name="11 CuadroTexto"/>
          <p:cNvSpPr txBox="1"/>
          <p:nvPr/>
        </p:nvSpPr>
        <p:spPr>
          <a:xfrm>
            <a:off x="857224" y="4357694"/>
            <a:ext cx="2643206" cy="276999"/>
          </a:xfrm>
          <a:prstGeom prst="rect">
            <a:avLst/>
          </a:prstGeom>
          <a:noFill/>
        </p:spPr>
        <p:txBody>
          <a:bodyPr wrap="square" rtlCol="0">
            <a:spAutoFit/>
          </a:bodyPr>
          <a:lstStyle/>
          <a:p>
            <a:r>
              <a:rPr lang="es-ES" sz="1200" dirty="0" smtClean="0">
                <a:solidFill>
                  <a:srgbClr val="C00000"/>
                </a:solidFill>
              </a:rPr>
              <a:t>Cómoda y amplia sala de espera</a:t>
            </a:r>
            <a:endParaRPr lang="en-US" sz="1200" dirty="0">
              <a:solidFill>
                <a:srgbClr val="C00000"/>
              </a:solidFill>
            </a:endParaRPr>
          </a:p>
        </p:txBody>
      </p:sp>
      <p:pic>
        <p:nvPicPr>
          <p:cNvPr id="2051" name="Picture 3" descr="C:\Documents and Settings\vmora\Mis documentos\VMORA-AUSUARIO\FOTOS ATENCION\P1080386.JPG"/>
          <p:cNvPicPr>
            <a:picLocks noChangeAspect="1" noChangeArrowheads="1"/>
          </p:cNvPicPr>
          <p:nvPr/>
        </p:nvPicPr>
        <p:blipFill>
          <a:blip r:embed="rId5" cstate="print"/>
          <a:srcRect/>
          <a:stretch>
            <a:fillRect/>
          </a:stretch>
        </p:blipFill>
        <p:spPr bwMode="auto">
          <a:xfrm>
            <a:off x="3571868" y="2143116"/>
            <a:ext cx="2500330" cy="1714513"/>
          </a:xfrm>
          <a:prstGeom prst="rect">
            <a:avLst/>
          </a:prstGeom>
          <a:noFill/>
        </p:spPr>
      </p:pic>
      <p:sp>
        <p:nvSpPr>
          <p:cNvPr id="15" name="14 CuadroTexto"/>
          <p:cNvSpPr txBox="1"/>
          <p:nvPr/>
        </p:nvSpPr>
        <p:spPr>
          <a:xfrm>
            <a:off x="3643306" y="3929067"/>
            <a:ext cx="2357454" cy="461665"/>
          </a:xfrm>
          <a:prstGeom prst="rect">
            <a:avLst/>
          </a:prstGeom>
          <a:noFill/>
        </p:spPr>
        <p:txBody>
          <a:bodyPr wrap="square" rtlCol="0">
            <a:spAutoFit/>
          </a:bodyPr>
          <a:lstStyle/>
          <a:p>
            <a:r>
              <a:rPr lang="es-ES" sz="1200" dirty="0" smtClean="0">
                <a:solidFill>
                  <a:srgbClr val="C00000"/>
                </a:solidFill>
              </a:rPr>
              <a:t>Rampa de acceso para  personas en silla de ruedas</a:t>
            </a:r>
            <a:endParaRPr lang="en-US" sz="1200" dirty="0">
              <a:solidFill>
                <a:srgbClr val="C00000"/>
              </a:solidFill>
            </a:endParaRPr>
          </a:p>
        </p:txBody>
      </p:sp>
      <p:pic>
        <p:nvPicPr>
          <p:cNvPr id="2052" name="Picture 4" descr="C:\Documents and Settings\vmora\Mis documentos\VMORA-AUSUARIO\FOTOS ATENCION\P1080396.JPG"/>
          <p:cNvPicPr>
            <a:picLocks noChangeAspect="1" noChangeArrowheads="1"/>
          </p:cNvPicPr>
          <p:nvPr/>
        </p:nvPicPr>
        <p:blipFill>
          <a:blip r:embed="rId6" cstate="print"/>
          <a:srcRect/>
          <a:stretch>
            <a:fillRect/>
          </a:stretch>
        </p:blipFill>
        <p:spPr bwMode="auto">
          <a:xfrm>
            <a:off x="6286512" y="2571744"/>
            <a:ext cx="2540000" cy="1697037"/>
          </a:xfrm>
          <a:prstGeom prst="rect">
            <a:avLst/>
          </a:prstGeom>
          <a:noFill/>
        </p:spPr>
      </p:pic>
      <p:sp>
        <p:nvSpPr>
          <p:cNvPr id="17" name="16 CuadroTexto"/>
          <p:cNvSpPr txBox="1"/>
          <p:nvPr/>
        </p:nvSpPr>
        <p:spPr>
          <a:xfrm>
            <a:off x="6572264" y="4214818"/>
            <a:ext cx="2214578" cy="276999"/>
          </a:xfrm>
          <a:prstGeom prst="rect">
            <a:avLst/>
          </a:prstGeom>
          <a:noFill/>
        </p:spPr>
        <p:txBody>
          <a:bodyPr wrap="square" rtlCol="0">
            <a:spAutoFit/>
          </a:bodyPr>
          <a:lstStyle/>
          <a:p>
            <a:r>
              <a:rPr lang="es-ES" sz="1200" dirty="0" smtClean="0">
                <a:solidFill>
                  <a:srgbClr val="C00000"/>
                </a:solidFill>
              </a:rPr>
              <a:t>Puesto de orientación</a:t>
            </a:r>
            <a:endParaRPr lang="en-US" sz="1200" dirty="0">
              <a:solidFill>
                <a:srgbClr val="C00000"/>
              </a:solidFill>
            </a:endParaRPr>
          </a:p>
        </p:txBody>
      </p:sp>
      <p:pic>
        <p:nvPicPr>
          <p:cNvPr id="2053" name="Picture 5" descr="C:\Documents and Settings\vmora\Mis documentos\VMORA-AUSUARIO\FOTOS ATENCION\P1080401.JPG"/>
          <p:cNvPicPr>
            <a:picLocks noChangeAspect="1" noChangeArrowheads="1"/>
          </p:cNvPicPr>
          <p:nvPr/>
        </p:nvPicPr>
        <p:blipFill>
          <a:blip r:embed="rId7" cstate="print"/>
          <a:srcRect/>
          <a:stretch>
            <a:fillRect/>
          </a:stretch>
        </p:blipFill>
        <p:spPr bwMode="auto">
          <a:xfrm>
            <a:off x="785786" y="4714884"/>
            <a:ext cx="2643206" cy="1785950"/>
          </a:xfrm>
          <a:prstGeom prst="rect">
            <a:avLst/>
          </a:prstGeom>
          <a:noFill/>
        </p:spPr>
      </p:pic>
      <p:pic>
        <p:nvPicPr>
          <p:cNvPr id="2054" name="Picture 6" descr="C:\Documents and Settings\vmora\Mis documentos\VMORA-AUSUARIO\FOTOS ATENCION\P1080410.JPG"/>
          <p:cNvPicPr>
            <a:picLocks noChangeAspect="1" noChangeArrowheads="1"/>
          </p:cNvPicPr>
          <p:nvPr/>
        </p:nvPicPr>
        <p:blipFill>
          <a:blip r:embed="rId8" cstate="print"/>
          <a:srcRect/>
          <a:stretch>
            <a:fillRect/>
          </a:stretch>
        </p:blipFill>
        <p:spPr bwMode="auto">
          <a:xfrm>
            <a:off x="3857620" y="4429132"/>
            <a:ext cx="1928826" cy="2000264"/>
          </a:xfrm>
          <a:prstGeom prst="rect">
            <a:avLst/>
          </a:prstGeom>
          <a:noFill/>
        </p:spPr>
      </p:pic>
      <p:sp>
        <p:nvSpPr>
          <p:cNvPr id="20" name="19 CuadroTexto"/>
          <p:cNvSpPr txBox="1"/>
          <p:nvPr/>
        </p:nvSpPr>
        <p:spPr>
          <a:xfrm>
            <a:off x="785786" y="6500834"/>
            <a:ext cx="2571768" cy="276999"/>
          </a:xfrm>
          <a:prstGeom prst="rect">
            <a:avLst/>
          </a:prstGeom>
          <a:noFill/>
        </p:spPr>
        <p:txBody>
          <a:bodyPr wrap="square" rtlCol="0">
            <a:spAutoFit/>
          </a:bodyPr>
          <a:lstStyle/>
          <a:p>
            <a:r>
              <a:rPr lang="es-ES" sz="1200" dirty="0" smtClean="0">
                <a:solidFill>
                  <a:srgbClr val="C00000"/>
                </a:solidFill>
              </a:rPr>
              <a:t>Zona especial para discapacitados</a:t>
            </a:r>
            <a:endParaRPr lang="en-US" sz="1200" dirty="0">
              <a:solidFill>
                <a:srgbClr val="C00000"/>
              </a:solidFill>
            </a:endParaRPr>
          </a:p>
        </p:txBody>
      </p:sp>
      <p:sp>
        <p:nvSpPr>
          <p:cNvPr id="22" name="21 CuadroTexto"/>
          <p:cNvSpPr txBox="1"/>
          <p:nvPr/>
        </p:nvSpPr>
        <p:spPr>
          <a:xfrm>
            <a:off x="3929058" y="6396335"/>
            <a:ext cx="1785950" cy="461665"/>
          </a:xfrm>
          <a:prstGeom prst="rect">
            <a:avLst/>
          </a:prstGeom>
          <a:noFill/>
        </p:spPr>
        <p:txBody>
          <a:bodyPr wrap="square" rtlCol="0">
            <a:spAutoFit/>
          </a:bodyPr>
          <a:lstStyle/>
          <a:p>
            <a:r>
              <a:rPr lang="es-ES" sz="1200" dirty="0" smtClean="0">
                <a:solidFill>
                  <a:srgbClr val="C00000"/>
                </a:solidFill>
              </a:rPr>
              <a:t>Ventanilla de atención preferencial</a:t>
            </a:r>
            <a:endParaRPr lang="en-US" sz="1200" dirty="0">
              <a:solidFill>
                <a:srgbClr val="C00000"/>
              </a:solidFill>
            </a:endParaRPr>
          </a:p>
        </p:txBody>
      </p:sp>
      <p:pic>
        <p:nvPicPr>
          <p:cNvPr id="2055" name="Picture 7" descr="C:\Documents and Settings\vmora\Mis documentos\VMORA-AUSUARIO\FOTOS ATENCION\P1080388.JPG"/>
          <p:cNvPicPr>
            <a:picLocks noChangeAspect="1" noChangeArrowheads="1"/>
          </p:cNvPicPr>
          <p:nvPr/>
        </p:nvPicPr>
        <p:blipFill>
          <a:blip r:embed="rId9" cstate="print"/>
          <a:srcRect/>
          <a:stretch>
            <a:fillRect/>
          </a:stretch>
        </p:blipFill>
        <p:spPr bwMode="auto">
          <a:xfrm>
            <a:off x="6215074" y="4714884"/>
            <a:ext cx="2571768" cy="1714512"/>
          </a:xfrm>
          <a:prstGeom prst="rect">
            <a:avLst/>
          </a:prstGeom>
          <a:noFill/>
        </p:spPr>
      </p:pic>
      <p:sp>
        <p:nvSpPr>
          <p:cNvPr id="23" name="22 CuadroTexto"/>
          <p:cNvSpPr txBox="1"/>
          <p:nvPr/>
        </p:nvSpPr>
        <p:spPr>
          <a:xfrm>
            <a:off x="6357950" y="6500834"/>
            <a:ext cx="2428860" cy="276999"/>
          </a:xfrm>
          <a:prstGeom prst="rect">
            <a:avLst/>
          </a:prstGeom>
          <a:noFill/>
        </p:spPr>
        <p:txBody>
          <a:bodyPr wrap="square" rtlCol="0">
            <a:spAutoFit/>
          </a:bodyPr>
          <a:lstStyle/>
          <a:p>
            <a:r>
              <a:rPr lang="es-ES" sz="1200" dirty="0" smtClean="0">
                <a:solidFill>
                  <a:srgbClr val="C00000"/>
                </a:solidFill>
              </a:rPr>
              <a:t>Baño para usuarios</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idx="4294967295"/>
          </p:nvPr>
        </p:nvSpPr>
        <p:spPr>
          <a:xfrm>
            <a:off x="4606925" y="198438"/>
            <a:ext cx="4537075" cy="1143000"/>
          </a:xfrm>
        </p:spPr>
        <p:txBody>
          <a:bodyPr/>
          <a:lstStyle/>
          <a:p>
            <a:pPr eaLnBrk="1" hangingPunct="1"/>
            <a:r>
              <a:rPr lang="es-CO" sz="2000" b="1" smtClean="0">
                <a:solidFill>
                  <a:schemeClr val="bg1"/>
                </a:solidFill>
                <a:latin typeface="Verdana" pitchFamily="34" charset="0"/>
              </a:rPr>
              <a:t>Sistema Único de Habilitación</a:t>
            </a:r>
            <a:br>
              <a:rPr lang="es-CO" sz="2000" b="1" smtClean="0">
                <a:solidFill>
                  <a:schemeClr val="bg1"/>
                </a:solidFill>
                <a:latin typeface="Verdana" pitchFamily="34" charset="0"/>
              </a:rPr>
            </a:br>
            <a:r>
              <a:rPr lang="es-CO" sz="2000" b="1" smtClean="0">
                <a:solidFill>
                  <a:schemeClr val="bg1"/>
                </a:solidFill>
                <a:latin typeface="Verdana" pitchFamily="34" charset="0"/>
              </a:rPr>
              <a:t> </a:t>
            </a:r>
            <a:r>
              <a:rPr lang="es-CO" sz="1800" b="1" smtClean="0">
                <a:solidFill>
                  <a:schemeClr val="bg1"/>
                </a:solidFill>
              </a:rPr>
              <a:t>BUSCA</a:t>
            </a:r>
            <a:endParaRPr lang="es-ES" sz="1800" b="1" smtClean="0">
              <a:solidFill>
                <a:schemeClr val="bg1"/>
              </a:solidFill>
            </a:endParaRPr>
          </a:p>
        </p:txBody>
      </p:sp>
      <p:sp>
        <p:nvSpPr>
          <p:cNvPr id="6147" name="Rectangle 3"/>
          <p:cNvSpPr>
            <a:spLocks noGrp="1" noChangeArrowheads="1"/>
          </p:cNvSpPr>
          <p:nvPr>
            <p:ph type="body" idx="4294967295"/>
          </p:nvPr>
        </p:nvSpPr>
        <p:spPr>
          <a:xfrm>
            <a:off x="0" y="3357563"/>
            <a:ext cx="5399088" cy="719137"/>
          </a:xfrm>
        </p:spPr>
        <p:txBody>
          <a:bodyPr/>
          <a:lstStyle/>
          <a:p>
            <a:pPr algn="just" eaLnBrk="1" hangingPunct="1">
              <a:lnSpc>
                <a:spcPct val="90000"/>
              </a:lnSpc>
              <a:buClr>
                <a:srgbClr val="008000"/>
              </a:buClr>
            </a:pPr>
            <a:endParaRPr lang="es-CO" sz="2000" b="1" smtClean="0">
              <a:latin typeface="Verdana" pitchFamily="34" charset="0"/>
            </a:endParaRPr>
          </a:p>
          <a:p>
            <a:pPr algn="just" eaLnBrk="1" hangingPunct="1">
              <a:lnSpc>
                <a:spcPct val="90000"/>
              </a:lnSpc>
              <a:buClr>
                <a:srgbClr val="008000"/>
              </a:buClr>
              <a:buFontTx/>
              <a:buNone/>
            </a:pPr>
            <a:endParaRPr lang="es-ES" sz="2000" smtClean="0">
              <a:latin typeface="Verdana" pitchFamily="34" charset="0"/>
            </a:endParaRPr>
          </a:p>
        </p:txBody>
      </p:sp>
      <p:sp>
        <p:nvSpPr>
          <p:cNvPr id="782341" name="Rectangle 5"/>
          <p:cNvSpPr>
            <a:spLocks noChangeArrowheads="1"/>
          </p:cNvSpPr>
          <p:nvPr/>
        </p:nvSpPr>
        <p:spPr bwMode="auto">
          <a:xfrm>
            <a:off x="1933575" y="3990975"/>
            <a:ext cx="6670675" cy="1800225"/>
          </a:xfrm>
          <a:prstGeom prst="rect">
            <a:avLst/>
          </a:prstGeom>
          <a:noFill/>
          <a:ln w="9525">
            <a:noFill/>
            <a:miter lim="800000"/>
            <a:headEnd/>
            <a:tailEnd/>
          </a:ln>
        </p:spPr>
        <p:txBody>
          <a:bodyPr/>
          <a:lstStyle/>
          <a:p>
            <a:pPr marL="342900" indent="-342900" algn="just" eaLnBrk="0" hangingPunct="0">
              <a:lnSpc>
                <a:spcPct val="90000"/>
              </a:lnSpc>
              <a:spcBef>
                <a:spcPct val="20000"/>
              </a:spcBef>
              <a:buClr>
                <a:srgbClr val="008000"/>
              </a:buClr>
            </a:pPr>
            <a:r>
              <a:rPr lang="es-CO" sz="2000">
                <a:latin typeface="Verdana" pitchFamily="34" charset="0"/>
              </a:rPr>
              <a:t>	</a:t>
            </a:r>
            <a:endParaRPr lang="es-ES" sz="2000">
              <a:latin typeface="Verdana" pitchFamily="34" charset="0"/>
            </a:endParaRPr>
          </a:p>
        </p:txBody>
      </p:sp>
      <p:pic>
        <p:nvPicPr>
          <p:cNvPr id="6149"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6150"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10" name="Picture 4" descr="http://www.istockphoto.com/file_thumbview_approve/6988024/1/istockphoto_6988024-the-businessman-and-email-symbol.jpg">
            <a:hlinkClick r:id="rId3"/>
          </p:cNvPr>
          <p:cNvPicPr>
            <a:picLocks noChangeAspect="1" noChangeArrowheads="1"/>
          </p:cNvPicPr>
          <p:nvPr/>
        </p:nvPicPr>
        <p:blipFill>
          <a:blip r:embed="rId4" cstate="print"/>
          <a:srcRect/>
          <a:stretch>
            <a:fillRect/>
          </a:stretch>
        </p:blipFill>
        <p:spPr bwMode="auto">
          <a:xfrm>
            <a:off x="857224" y="1428736"/>
            <a:ext cx="1143000" cy="862013"/>
          </a:xfrm>
          <a:prstGeom prst="rect">
            <a:avLst/>
          </a:prstGeom>
          <a:noFill/>
          <a:ln w="9525">
            <a:noFill/>
            <a:miter lim="800000"/>
            <a:headEnd/>
            <a:tailEnd/>
          </a:ln>
        </p:spPr>
      </p:pic>
      <p:sp>
        <p:nvSpPr>
          <p:cNvPr id="11" name="5 CuadroTexto"/>
          <p:cNvSpPr txBox="1">
            <a:spLocks noChangeArrowheads="1"/>
          </p:cNvSpPr>
          <p:nvPr/>
        </p:nvSpPr>
        <p:spPr bwMode="auto">
          <a:xfrm>
            <a:off x="2000232" y="1500188"/>
            <a:ext cx="4929206" cy="369332"/>
          </a:xfrm>
          <a:prstGeom prst="rect">
            <a:avLst/>
          </a:prstGeom>
          <a:blipFill>
            <a:blip r:embed="rId5" cstate="print"/>
            <a:tile tx="0" ty="0" sx="100000" sy="100000" flip="none" algn="tl"/>
          </a:blipFill>
          <a:ln w="9525">
            <a:noFill/>
            <a:miter lim="800000"/>
            <a:headEnd/>
            <a:tailEnd/>
          </a:ln>
        </p:spPr>
        <p:txBody>
          <a:bodyPr wrap="square">
            <a:spAutoFit/>
          </a:bodyPr>
          <a:lstStyle/>
          <a:p>
            <a:pPr algn="ctr"/>
            <a:r>
              <a:rPr lang="es-ES" sz="1800" b="1" dirty="0">
                <a:latin typeface="+mj-lt"/>
              </a:rPr>
              <a:t>A. REGISTRO FILTRO CORREOS </a:t>
            </a:r>
            <a:r>
              <a:rPr lang="es-ES" sz="1800" b="1" dirty="0" smtClean="0">
                <a:latin typeface="+mj-lt"/>
              </a:rPr>
              <a:t>ELECTRÓNICOS</a:t>
            </a:r>
            <a:endParaRPr lang="es-CO" sz="1800" b="1" dirty="0">
              <a:latin typeface="+mj-lt"/>
            </a:endParaRPr>
          </a:p>
        </p:txBody>
      </p:sp>
      <p:pic>
        <p:nvPicPr>
          <p:cNvPr id="12" name="Picture 3"/>
          <p:cNvPicPr>
            <a:picLocks noChangeAspect="1" noChangeArrowheads="1"/>
          </p:cNvPicPr>
          <p:nvPr/>
        </p:nvPicPr>
        <p:blipFill>
          <a:blip r:embed="rId6" cstate="print"/>
          <a:srcRect/>
          <a:stretch>
            <a:fillRect/>
          </a:stretch>
        </p:blipFill>
        <p:spPr bwMode="auto">
          <a:xfrm>
            <a:off x="214282" y="2285992"/>
            <a:ext cx="8578880" cy="4316413"/>
          </a:xfrm>
          <a:prstGeom prst="rect">
            <a:avLst/>
          </a:prstGeom>
          <a:solidFill>
            <a:schemeClr val="bg1">
              <a:lumMod val="85000"/>
            </a:schemeClr>
          </a:solidFill>
          <a:ln w="12700" cmpd="dbl" algn="ctr">
            <a:solidFill>
              <a:schemeClr val="bg1">
                <a:lumMod val="85000"/>
              </a:schemeClr>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2338"/>
                                        </p:tgtEl>
                                        <p:attrNameLst>
                                          <p:attrName>style.visibility</p:attrName>
                                        </p:attrNameLst>
                                      </p:cBhvr>
                                      <p:to>
                                        <p:strVal val="visible"/>
                                      </p:to>
                                    </p:set>
                                    <p:animEffect transition="in" filter="fade">
                                      <p:cBhvr>
                                        <p:cTn id="7" dur="2000"/>
                                        <p:tgtEl>
                                          <p:spTgt spid="78233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82341"/>
                                        </p:tgtEl>
                                        <p:attrNameLst>
                                          <p:attrName>style.visibility</p:attrName>
                                        </p:attrNameLst>
                                      </p:cBhvr>
                                      <p:to>
                                        <p:strVal val="visible"/>
                                      </p:to>
                                    </p:set>
                                    <p:animEffect transition="in" filter="fade">
                                      <p:cBhvr>
                                        <p:cTn id="11" dur="2000"/>
                                        <p:tgtEl>
                                          <p:spTgt spid="78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38" grpId="0"/>
      <p:bldP spid="7823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6" name="Rectangle 4"/>
          <p:cNvSpPr>
            <a:spLocks noChangeArrowheads="1"/>
          </p:cNvSpPr>
          <p:nvPr/>
        </p:nvSpPr>
        <p:spPr bwMode="auto">
          <a:xfrm>
            <a:off x="492125" y="3068638"/>
            <a:ext cx="7319963" cy="3600450"/>
          </a:xfrm>
          <a:prstGeom prst="rect">
            <a:avLst/>
          </a:prstGeom>
          <a:noFill/>
          <a:ln w="9525">
            <a:noFill/>
            <a:miter lim="800000"/>
            <a:headEnd/>
            <a:tailEnd/>
          </a:ln>
        </p:spPr>
        <p:txBody>
          <a:bodyPr/>
          <a:lstStyle/>
          <a:p>
            <a:pPr marL="342900" indent="-342900">
              <a:spcBef>
                <a:spcPct val="20000"/>
              </a:spcBef>
            </a:pPr>
            <a:endParaRPr lang="es-CO" sz="2000">
              <a:latin typeface="Times New Roman" pitchFamily="18" charset="0"/>
            </a:endParaRPr>
          </a:p>
        </p:txBody>
      </p:sp>
      <p:sp>
        <p:nvSpPr>
          <p:cNvPr id="1001477" name="Text Box 5"/>
          <p:cNvSpPr txBox="1">
            <a:spLocks noChangeArrowheads="1"/>
          </p:cNvSpPr>
          <p:nvPr/>
        </p:nvSpPr>
        <p:spPr bwMode="auto">
          <a:xfrm>
            <a:off x="4932363" y="333375"/>
            <a:ext cx="3743325" cy="1150938"/>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es-CO" sz="2400">
                <a:solidFill>
                  <a:schemeClr val="bg1"/>
                </a:solidFill>
                <a:effectLst>
                  <a:outerShdw blurRad="38100" dist="38100" dir="2700000" algn="tl">
                    <a:srgbClr val="C0C0C0"/>
                  </a:outerShdw>
                </a:effectLst>
                <a:latin typeface="Verdana" pitchFamily="34" charset="0"/>
              </a:rPr>
              <a:t>Caracteristicas </a:t>
            </a:r>
          </a:p>
          <a:p>
            <a:pPr algn="ctr" eaLnBrk="0" hangingPunct="0">
              <a:lnSpc>
                <a:spcPct val="80000"/>
              </a:lnSpc>
              <a:spcBef>
                <a:spcPct val="50000"/>
              </a:spcBef>
              <a:defRPr/>
            </a:pPr>
            <a:r>
              <a:rPr lang="es-CO" sz="2400">
                <a:solidFill>
                  <a:schemeClr val="bg1"/>
                </a:solidFill>
                <a:effectLst>
                  <a:outerShdw blurRad="38100" dist="38100" dir="2700000" algn="tl">
                    <a:srgbClr val="C0C0C0"/>
                  </a:outerShdw>
                </a:effectLst>
                <a:latin typeface="Verdana" pitchFamily="34" charset="0"/>
              </a:rPr>
              <a:t>HABILITACION</a:t>
            </a:r>
            <a:br>
              <a:rPr lang="es-CO" sz="2400">
                <a:solidFill>
                  <a:schemeClr val="bg1"/>
                </a:solidFill>
                <a:effectLst>
                  <a:outerShdw blurRad="38100" dist="38100" dir="2700000" algn="tl">
                    <a:srgbClr val="C0C0C0"/>
                  </a:outerShdw>
                </a:effectLst>
                <a:latin typeface="Verdana" pitchFamily="34" charset="0"/>
              </a:rPr>
            </a:br>
            <a:endParaRPr lang="es-ES" sz="2400">
              <a:solidFill>
                <a:schemeClr val="bg1"/>
              </a:solidFill>
              <a:effectLst>
                <a:outerShdw blurRad="38100" dist="38100" dir="2700000" algn="tl">
                  <a:srgbClr val="C0C0C0"/>
                </a:outerShdw>
              </a:effectLst>
              <a:latin typeface="Verdana" pitchFamily="34" charset="0"/>
            </a:endParaRPr>
          </a:p>
        </p:txBody>
      </p:sp>
      <p:pic>
        <p:nvPicPr>
          <p:cNvPr id="7172"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7173"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2" name="11 CuadroTexto"/>
          <p:cNvSpPr txBox="1"/>
          <p:nvPr/>
        </p:nvSpPr>
        <p:spPr>
          <a:xfrm>
            <a:off x="428625" y="2214563"/>
            <a:ext cx="8501063" cy="1477328"/>
          </a:xfrm>
          <a:prstGeom prst="rect">
            <a:avLst/>
          </a:prstGeom>
          <a:noFill/>
        </p:spPr>
        <p:txBody>
          <a:bodyPr>
            <a:spAutoFit/>
          </a:bodyPr>
          <a:lstStyle/>
          <a:p>
            <a:pPr>
              <a:defRPr/>
            </a:pPr>
            <a:endParaRPr lang="es-ES" dirty="0">
              <a:solidFill>
                <a:schemeClr val="accent2">
                  <a:lumMod val="75000"/>
                </a:schemeClr>
              </a:solidFill>
            </a:endParaRPr>
          </a:p>
          <a:p>
            <a:pPr>
              <a:defRPr/>
            </a:pPr>
            <a:endParaRPr lang="es-ES" dirty="0">
              <a:solidFill>
                <a:srgbClr val="FF0000"/>
              </a:solidFill>
            </a:endParaRPr>
          </a:p>
          <a:p>
            <a:pPr>
              <a:defRPr/>
            </a:pPr>
            <a:endParaRPr lang="es-ES" dirty="0">
              <a:solidFill>
                <a:srgbClr val="FF0000"/>
              </a:solidFill>
            </a:endParaRPr>
          </a:p>
          <a:p>
            <a:pPr>
              <a:defRPr/>
            </a:pPr>
            <a:endParaRPr lang="es-ES" dirty="0"/>
          </a:p>
          <a:p>
            <a:pPr>
              <a:defRPr/>
            </a:pPr>
            <a:endParaRPr lang="en-US" dirty="0"/>
          </a:p>
        </p:txBody>
      </p:sp>
      <p:sp>
        <p:nvSpPr>
          <p:cNvPr id="9" name="Rectangle 3"/>
          <p:cNvSpPr txBox="1">
            <a:spLocks noChangeArrowheads="1"/>
          </p:cNvSpPr>
          <p:nvPr/>
        </p:nvSpPr>
        <p:spPr bwMode="auto">
          <a:xfrm>
            <a:off x="430213" y="3357563"/>
            <a:ext cx="5399087"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008000"/>
              </a:buClr>
              <a:buSzTx/>
              <a:buFontTx/>
              <a:buChar char="•"/>
              <a:tabLst/>
              <a:defRPr/>
            </a:pPr>
            <a:endParaRPr kumimoji="0" lang="es-CO" sz="2000" b="1" i="0" u="none" strike="noStrike" kern="0" cap="none" spc="0" normalizeH="0" baseline="0" noProof="0" smtClean="0">
              <a:ln>
                <a:noFill/>
              </a:ln>
              <a:solidFill>
                <a:schemeClr val="tx1"/>
              </a:solidFill>
              <a:effectLst/>
              <a:uLnTx/>
              <a:uFillTx/>
              <a:latin typeface="Verdana"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008000"/>
              </a:buClr>
              <a:buSzTx/>
              <a:buFontTx/>
              <a:buNone/>
              <a:tabLst/>
              <a:defRPr/>
            </a:pPr>
            <a:endParaRPr kumimoji="0" lang="es-ES" sz="2000" b="0" i="0" u="none" strike="noStrike" kern="0" cap="none" spc="0" normalizeH="0" baseline="0" noProof="0" smtClean="0">
              <a:ln>
                <a:noFill/>
              </a:ln>
              <a:solidFill>
                <a:schemeClr val="tx1"/>
              </a:solidFill>
              <a:effectLst/>
              <a:uLnTx/>
              <a:uFillTx/>
              <a:latin typeface="Verdana" pitchFamily="34" charset="0"/>
              <a:ea typeface="+mn-ea"/>
              <a:cs typeface="+mn-cs"/>
            </a:endParaRPr>
          </a:p>
        </p:txBody>
      </p:sp>
      <p:sp>
        <p:nvSpPr>
          <p:cNvPr id="10" name="Rectangle 5"/>
          <p:cNvSpPr>
            <a:spLocks noChangeArrowheads="1"/>
          </p:cNvSpPr>
          <p:nvPr/>
        </p:nvSpPr>
        <p:spPr bwMode="auto">
          <a:xfrm>
            <a:off x="1933575" y="3990975"/>
            <a:ext cx="6670675" cy="1800225"/>
          </a:xfrm>
          <a:prstGeom prst="rect">
            <a:avLst/>
          </a:prstGeom>
          <a:noFill/>
          <a:ln w="9525">
            <a:noFill/>
            <a:miter lim="800000"/>
            <a:headEnd/>
            <a:tailEnd/>
          </a:ln>
        </p:spPr>
        <p:txBody>
          <a:bodyPr/>
          <a:lstStyle/>
          <a:p>
            <a:pPr marL="342900" indent="-342900" algn="just" eaLnBrk="0" hangingPunct="0">
              <a:lnSpc>
                <a:spcPct val="90000"/>
              </a:lnSpc>
              <a:spcBef>
                <a:spcPct val="20000"/>
              </a:spcBef>
              <a:buClr>
                <a:srgbClr val="008000"/>
              </a:buClr>
            </a:pPr>
            <a:r>
              <a:rPr lang="es-CO" sz="2000">
                <a:latin typeface="Verdana" pitchFamily="34" charset="0"/>
              </a:rPr>
              <a:t>	</a:t>
            </a:r>
            <a:endParaRPr lang="es-ES" sz="2000">
              <a:latin typeface="Verdana"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214313" y="1428750"/>
            <a:ext cx="8929687" cy="5214960"/>
          </a:xfrm>
          <a:prstGeom prst="rect">
            <a:avLst/>
          </a:prstGeom>
          <a:noFill/>
          <a:ln w="9525" algn="ctr">
            <a:noFill/>
            <a:miter lim="800000"/>
            <a:headEnd/>
            <a:tailEnd/>
          </a:ln>
        </p:spPr>
      </p:pic>
      <p:pic>
        <p:nvPicPr>
          <p:cNvPr id="15" name="Picture 4" descr="http://www.istockphoto.com/file_thumbview_approve/6988024/1/istockphoto_6988024-the-businessman-and-email-symbol.jpg">
            <a:hlinkClick r:id="rId4"/>
          </p:cNvPr>
          <p:cNvPicPr>
            <a:picLocks noChangeAspect="1" noChangeArrowheads="1"/>
          </p:cNvPicPr>
          <p:nvPr/>
        </p:nvPicPr>
        <p:blipFill>
          <a:blip r:embed="rId5" cstate="print"/>
          <a:srcRect/>
          <a:stretch>
            <a:fillRect/>
          </a:stretch>
        </p:blipFill>
        <p:spPr bwMode="auto">
          <a:xfrm>
            <a:off x="1785918" y="1370132"/>
            <a:ext cx="1025526" cy="77298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01476"/>
                                        </p:tgtEl>
                                        <p:attrNameLst>
                                          <p:attrName>style.visibility</p:attrName>
                                        </p:attrNameLst>
                                      </p:cBhvr>
                                      <p:to>
                                        <p:strVal val="visible"/>
                                      </p:to>
                                    </p:set>
                                    <p:animEffect transition="in" filter="fade">
                                      <p:cBhvr>
                                        <p:cTn id="7" dur="2000"/>
                                        <p:tgtEl>
                                          <p:spTgt spid="100147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684213" y="3068638"/>
            <a:ext cx="7488237" cy="384175"/>
          </a:xfrm>
          <a:prstGeom prst="rect">
            <a:avLst/>
          </a:prstGeom>
          <a:noFill/>
          <a:ln w="9525">
            <a:noFill/>
            <a:miter lim="800000"/>
            <a:headEnd/>
            <a:tailEnd/>
          </a:ln>
        </p:spPr>
        <p:txBody>
          <a:bodyPr>
            <a:spAutoFit/>
          </a:bodyPr>
          <a:lstStyle/>
          <a:p>
            <a:pPr marL="457200" indent="-457200" algn="just" eaLnBrk="0" hangingPunct="0">
              <a:lnSpc>
                <a:spcPct val="80000"/>
              </a:lnSpc>
              <a:spcBef>
                <a:spcPct val="50000"/>
              </a:spcBef>
            </a:pPr>
            <a:endParaRPr lang="es-CO" sz="2400">
              <a:latin typeface="Verdana" pitchFamily="34" charset="0"/>
            </a:endParaRPr>
          </a:p>
        </p:txBody>
      </p:sp>
      <p:sp>
        <p:nvSpPr>
          <p:cNvPr id="8196" name="Text Box 5"/>
          <p:cNvSpPr txBox="1">
            <a:spLocks noChangeArrowheads="1"/>
          </p:cNvSpPr>
          <p:nvPr/>
        </p:nvSpPr>
        <p:spPr bwMode="auto">
          <a:xfrm>
            <a:off x="611188" y="3860800"/>
            <a:ext cx="8137525" cy="238125"/>
          </a:xfrm>
          <a:prstGeom prst="rect">
            <a:avLst/>
          </a:prstGeom>
          <a:noFill/>
          <a:ln w="9525">
            <a:noFill/>
            <a:miter lim="800000"/>
            <a:headEnd/>
            <a:tailEnd/>
          </a:ln>
        </p:spPr>
        <p:txBody>
          <a:bodyPr>
            <a:spAutoFit/>
          </a:bodyPr>
          <a:lstStyle/>
          <a:p>
            <a:pPr algn="just" eaLnBrk="0" hangingPunct="0">
              <a:lnSpc>
                <a:spcPct val="80000"/>
              </a:lnSpc>
              <a:spcBef>
                <a:spcPct val="50000"/>
              </a:spcBef>
              <a:buFontTx/>
              <a:buChar char="•"/>
            </a:pPr>
            <a:endParaRPr lang="es-CO" sz="1200">
              <a:latin typeface="Verdana" pitchFamily="34" charset="0"/>
            </a:endParaRPr>
          </a:p>
        </p:txBody>
      </p:sp>
      <p:sp>
        <p:nvSpPr>
          <p:cNvPr id="8197" name="Oval 6"/>
          <p:cNvSpPr>
            <a:spLocks noChangeArrowheads="1"/>
          </p:cNvSpPr>
          <p:nvPr/>
        </p:nvSpPr>
        <p:spPr bwMode="auto">
          <a:xfrm>
            <a:off x="971550" y="4437063"/>
            <a:ext cx="1152525" cy="1368425"/>
          </a:xfrm>
          <a:prstGeom prst="ellipse">
            <a:avLst/>
          </a:prstGeom>
          <a:noFill/>
          <a:ln w="9525">
            <a:noFill/>
            <a:round/>
            <a:headEnd/>
            <a:tailEnd/>
          </a:ln>
        </p:spPr>
        <p:txBody>
          <a:bodyPr wrap="none" anchor="ctr">
            <a:spAutoFit/>
          </a:bodyPr>
          <a:lstStyle/>
          <a:p>
            <a:endParaRPr lang="es-CO"/>
          </a:p>
        </p:txBody>
      </p:sp>
      <p:pic>
        <p:nvPicPr>
          <p:cNvPr id="8198"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8199"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25" name="Picture 5"/>
          <p:cNvPicPr>
            <a:picLocks noChangeAspect="1" noChangeArrowheads="1"/>
          </p:cNvPicPr>
          <p:nvPr/>
        </p:nvPicPr>
        <p:blipFill>
          <a:blip r:embed="rId4" cstate="print"/>
          <a:srcRect/>
          <a:stretch>
            <a:fillRect/>
          </a:stretch>
        </p:blipFill>
        <p:spPr bwMode="auto">
          <a:xfrm>
            <a:off x="285720" y="1857364"/>
            <a:ext cx="8397905" cy="4786346"/>
          </a:xfrm>
          <a:prstGeom prst="rect">
            <a:avLst/>
          </a:prstGeom>
          <a:solidFill>
            <a:schemeClr val="bg1">
              <a:lumMod val="85000"/>
            </a:schemeClr>
          </a:solidFill>
          <a:ln w="9525" algn="ctr">
            <a:noFill/>
            <a:miter lim="800000"/>
            <a:headEnd/>
            <a:tailEnd/>
          </a:ln>
        </p:spPr>
      </p:pic>
      <p:sp>
        <p:nvSpPr>
          <p:cNvPr id="26" name="25 CuadroTexto"/>
          <p:cNvSpPr txBox="1"/>
          <p:nvPr/>
        </p:nvSpPr>
        <p:spPr>
          <a:xfrm>
            <a:off x="3357554" y="1500174"/>
            <a:ext cx="2500330" cy="307777"/>
          </a:xfrm>
          <a:prstGeom prst="rect">
            <a:avLst/>
          </a:prstGeom>
          <a:blipFill>
            <a:blip r:embed="rId5" cstate="print"/>
            <a:tile tx="0" ty="0" sx="100000" sy="100000" flip="none" algn="tl"/>
          </a:blipFill>
        </p:spPr>
        <p:txBody>
          <a:bodyPr wrap="square" rtlCol="0">
            <a:spAutoFit/>
          </a:bodyPr>
          <a:lstStyle/>
          <a:p>
            <a:r>
              <a:rPr lang="es-ES" sz="1400" b="1" dirty="0" smtClean="0"/>
              <a:t>B. FORMATO REGISTRO</a:t>
            </a:r>
            <a:endParaRPr lang="en-US" sz="1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127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21" name="Picture 3"/>
          <p:cNvPicPr>
            <a:picLocks noChangeAspect="1" noChangeArrowheads="1"/>
          </p:cNvPicPr>
          <p:nvPr/>
        </p:nvPicPr>
        <p:blipFill>
          <a:blip r:embed="rId4" cstate="print"/>
          <a:srcRect/>
          <a:stretch>
            <a:fillRect/>
          </a:stretch>
        </p:blipFill>
        <p:spPr bwMode="auto">
          <a:xfrm>
            <a:off x="357188" y="1785926"/>
            <a:ext cx="8572500" cy="4929199"/>
          </a:xfrm>
          <a:prstGeom prst="rect">
            <a:avLst/>
          </a:prstGeom>
          <a:solidFill>
            <a:schemeClr val="bg1">
              <a:lumMod val="85000"/>
            </a:schemeClr>
          </a:solidFill>
          <a:ln w="9525" algn="ctr">
            <a:noFill/>
            <a:miter lim="800000"/>
            <a:headEnd/>
            <a:tailEnd/>
          </a:ln>
        </p:spPr>
      </p:pic>
      <p:sp>
        <p:nvSpPr>
          <p:cNvPr id="22" name="3 CuadroTexto"/>
          <p:cNvSpPr txBox="1">
            <a:spLocks noChangeArrowheads="1"/>
          </p:cNvSpPr>
          <p:nvPr/>
        </p:nvSpPr>
        <p:spPr bwMode="auto">
          <a:xfrm>
            <a:off x="2643188" y="1357297"/>
            <a:ext cx="3929075" cy="369332"/>
          </a:xfrm>
          <a:prstGeom prst="rect">
            <a:avLst/>
          </a:prstGeom>
          <a:blipFill>
            <a:blip r:embed="rId5" cstate="print"/>
            <a:tile tx="0" ty="0" sx="100000" sy="100000" flip="none" algn="tl"/>
          </a:blipFill>
          <a:ln w="9525">
            <a:noFill/>
            <a:miter lim="800000"/>
            <a:headEnd/>
            <a:tailEnd/>
          </a:ln>
        </p:spPr>
        <p:txBody>
          <a:bodyPr wrap="square">
            <a:spAutoFit/>
          </a:bodyPr>
          <a:lstStyle/>
          <a:p>
            <a:pPr algn="ctr"/>
            <a:r>
              <a:rPr lang="es-ES" sz="1800" b="1" dirty="0">
                <a:latin typeface="+mj-lt"/>
                <a:cs typeface="Arial" pitchFamily="34" charset="0"/>
              </a:rPr>
              <a:t>C. </a:t>
            </a:r>
            <a:r>
              <a:rPr lang="es-ES" b="1" dirty="0" smtClean="0">
                <a:latin typeface="+mj-lt"/>
                <a:cs typeface="Arial" pitchFamily="34" charset="0"/>
              </a:rPr>
              <a:t>CORREOS POR FUNCIONARIOS</a:t>
            </a:r>
            <a:endParaRPr lang="es-CO" sz="18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11271"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22" name="3 CuadroTexto"/>
          <p:cNvSpPr txBox="1">
            <a:spLocks noChangeArrowheads="1"/>
          </p:cNvSpPr>
          <p:nvPr/>
        </p:nvSpPr>
        <p:spPr bwMode="auto">
          <a:xfrm>
            <a:off x="2143108" y="1357298"/>
            <a:ext cx="4572032" cy="369332"/>
          </a:xfrm>
          <a:prstGeom prst="rect">
            <a:avLst/>
          </a:prstGeom>
          <a:blipFill>
            <a:blip r:embed="rId4" cstate="print"/>
            <a:tile tx="0" ty="0" sx="100000" sy="100000" flip="none" algn="tl"/>
          </a:blipFill>
          <a:ln w="9525">
            <a:noFill/>
            <a:miter lim="800000"/>
            <a:headEnd/>
            <a:tailEnd/>
          </a:ln>
        </p:spPr>
        <p:txBody>
          <a:bodyPr wrap="square">
            <a:spAutoFit/>
          </a:bodyPr>
          <a:lstStyle/>
          <a:p>
            <a:pPr algn="ctr"/>
            <a:r>
              <a:rPr lang="es-ES" sz="1800" b="1" dirty="0">
                <a:latin typeface="+mj-lt"/>
                <a:cs typeface="Arial" pitchFamily="34" charset="0"/>
              </a:rPr>
              <a:t>C. </a:t>
            </a:r>
            <a:r>
              <a:rPr lang="es-ES" sz="1800" b="1" dirty="0" smtClean="0">
                <a:latin typeface="+mj-lt"/>
                <a:cs typeface="Arial" pitchFamily="34" charset="0"/>
              </a:rPr>
              <a:t> </a:t>
            </a:r>
            <a:r>
              <a:rPr lang="es-ES" b="1" dirty="0" smtClean="0">
                <a:latin typeface="+mj-lt"/>
                <a:cs typeface="Arial" pitchFamily="34" charset="0"/>
              </a:rPr>
              <a:t>HOJA PARA TABULACIÓN DE ENCUESTAS</a:t>
            </a:r>
            <a:endParaRPr lang="es-CO" sz="1800" b="1" dirty="0">
              <a:latin typeface="+mj-lt"/>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642910" y="1785926"/>
            <a:ext cx="8001024" cy="485778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5" name="Rectangle 5"/>
          <p:cNvSpPr>
            <a:spLocks noChangeArrowheads="1"/>
          </p:cNvSpPr>
          <p:nvPr/>
        </p:nvSpPr>
        <p:spPr bwMode="auto">
          <a:xfrm>
            <a:off x="539750" y="3068638"/>
            <a:ext cx="8208963" cy="3097212"/>
          </a:xfrm>
          <a:prstGeom prst="rect">
            <a:avLst/>
          </a:prstGeom>
          <a:noFill/>
          <a:ln w="9525">
            <a:noFill/>
            <a:miter lim="800000"/>
            <a:headEnd/>
            <a:tailEnd/>
          </a:ln>
        </p:spPr>
        <p:txBody>
          <a:bodyPr/>
          <a:lstStyle/>
          <a:p>
            <a:pPr marL="342900" indent="-342900" algn="just" eaLnBrk="0" hangingPunct="0">
              <a:spcBef>
                <a:spcPct val="20000"/>
              </a:spcBef>
              <a:buClr>
                <a:srgbClr val="008000"/>
              </a:buClr>
            </a:pPr>
            <a:r>
              <a:rPr lang="es-CO" sz="2000">
                <a:latin typeface="Times New Roman" pitchFamily="18" charset="0"/>
              </a:rPr>
              <a:t>	</a:t>
            </a:r>
          </a:p>
        </p:txBody>
      </p:sp>
      <p:pic>
        <p:nvPicPr>
          <p:cNvPr id="4099"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4100"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8" name="17 Rectángulo redondeado"/>
          <p:cNvSpPr/>
          <p:nvPr/>
        </p:nvSpPr>
        <p:spPr>
          <a:xfrm>
            <a:off x="2786050" y="1357298"/>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22 Rectángulo"/>
          <p:cNvSpPr/>
          <p:nvPr/>
        </p:nvSpPr>
        <p:spPr>
          <a:xfrm>
            <a:off x="3428992" y="1500174"/>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27" name="Picture 2" descr="C:\Documents and Settings\vmora\Mis documentos\Mis imágenes-GAU\LOGRO.jpg"/>
          <p:cNvPicPr>
            <a:picLocks noChangeAspect="1" noChangeArrowheads="1"/>
          </p:cNvPicPr>
          <p:nvPr/>
        </p:nvPicPr>
        <p:blipFill>
          <a:blip r:embed="rId3" cstate="print"/>
          <a:srcRect/>
          <a:stretch>
            <a:fillRect/>
          </a:stretch>
        </p:blipFill>
        <p:spPr bwMode="auto">
          <a:xfrm>
            <a:off x="1142976" y="1285860"/>
            <a:ext cx="2000264" cy="1214446"/>
          </a:xfrm>
          <a:prstGeom prst="rect">
            <a:avLst/>
          </a:prstGeom>
          <a:noFill/>
        </p:spPr>
      </p:pic>
      <p:sp>
        <p:nvSpPr>
          <p:cNvPr id="28" name="27 CuadroTexto"/>
          <p:cNvSpPr txBox="1"/>
          <p:nvPr/>
        </p:nvSpPr>
        <p:spPr>
          <a:xfrm>
            <a:off x="142844" y="1502688"/>
            <a:ext cx="357190" cy="5355312"/>
          </a:xfrm>
          <a:prstGeom prst="rect">
            <a:avLst/>
          </a:prstGeom>
          <a:solidFill>
            <a:srgbClr val="FFC000"/>
          </a:solidFill>
        </p:spPr>
        <p:txBody>
          <a:bodyPr wrap="square" rtlCol="0">
            <a:spAutoFit/>
          </a:bodyPr>
          <a:lstStyle/>
          <a:p>
            <a:r>
              <a:rPr lang="es-ES" sz="1900" b="1" dirty="0" smtClean="0"/>
              <a:t>MIENTRAS  </a:t>
            </a:r>
          </a:p>
          <a:p>
            <a:endParaRPr lang="es-ES" sz="1900" b="1" dirty="0" smtClean="0"/>
          </a:p>
          <a:p>
            <a:r>
              <a:rPr lang="es-ES" sz="1900" b="1" dirty="0" smtClean="0"/>
              <a:t>LA </a:t>
            </a:r>
          </a:p>
          <a:p>
            <a:endParaRPr lang="es-ES" sz="1900" b="1" dirty="0" smtClean="0"/>
          </a:p>
          <a:p>
            <a:r>
              <a:rPr lang="es-ES" sz="1900" b="1" dirty="0" smtClean="0"/>
              <a:t>ESPERA</a:t>
            </a:r>
            <a:endParaRPr lang="en-US" sz="1900" b="1" dirty="0"/>
          </a:p>
        </p:txBody>
      </p:sp>
      <p:pic>
        <p:nvPicPr>
          <p:cNvPr id="3074" name="Picture 2" descr="C:\Documents and Settings\vmora\Mis documentos\VMORA-AUSUARIO\FOTOS ATENCION\P1080400.JPG"/>
          <p:cNvPicPr>
            <a:picLocks noChangeAspect="1" noChangeArrowheads="1"/>
          </p:cNvPicPr>
          <p:nvPr/>
        </p:nvPicPr>
        <p:blipFill>
          <a:blip r:embed="rId4" cstate="print"/>
          <a:srcRect/>
          <a:stretch>
            <a:fillRect/>
          </a:stretch>
        </p:blipFill>
        <p:spPr bwMode="auto">
          <a:xfrm>
            <a:off x="642910" y="2428868"/>
            <a:ext cx="2928958" cy="2071702"/>
          </a:xfrm>
          <a:prstGeom prst="rect">
            <a:avLst/>
          </a:prstGeom>
          <a:noFill/>
        </p:spPr>
      </p:pic>
      <p:pic>
        <p:nvPicPr>
          <p:cNvPr id="3075" name="Picture 3" descr="C:\Documents and Settings\vmora\Mis documentos\VMORA-AUSUARIO\FOTOS ATENCION\P1080402.JPG"/>
          <p:cNvPicPr>
            <a:picLocks noChangeAspect="1" noChangeArrowheads="1"/>
          </p:cNvPicPr>
          <p:nvPr/>
        </p:nvPicPr>
        <p:blipFill>
          <a:blip r:embed="rId5" cstate="print"/>
          <a:srcRect/>
          <a:stretch>
            <a:fillRect/>
          </a:stretch>
        </p:blipFill>
        <p:spPr bwMode="auto">
          <a:xfrm>
            <a:off x="5572132" y="2214554"/>
            <a:ext cx="3048000" cy="1785950"/>
          </a:xfrm>
          <a:prstGeom prst="rect">
            <a:avLst/>
          </a:prstGeom>
          <a:noFill/>
        </p:spPr>
      </p:pic>
      <p:pic>
        <p:nvPicPr>
          <p:cNvPr id="3080" name="Picture 8" descr="C:\Documents and Settings\vmora\Mis documentos\VMORA-AUSUARIO\FOTOS ATENCION\P1080407.JPG"/>
          <p:cNvPicPr>
            <a:picLocks noChangeAspect="1" noChangeArrowheads="1"/>
          </p:cNvPicPr>
          <p:nvPr/>
        </p:nvPicPr>
        <p:blipFill>
          <a:blip r:embed="rId6" cstate="print"/>
          <a:srcRect/>
          <a:stretch>
            <a:fillRect/>
          </a:stretch>
        </p:blipFill>
        <p:spPr bwMode="auto">
          <a:xfrm>
            <a:off x="5429256" y="4643446"/>
            <a:ext cx="3119438" cy="2036763"/>
          </a:xfrm>
          <a:prstGeom prst="rect">
            <a:avLst/>
          </a:prstGeom>
          <a:noFill/>
        </p:spPr>
      </p:pic>
      <p:sp>
        <p:nvSpPr>
          <p:cNvPr id="29" name="28 CuadroTexto"/>
          <p:cNvSpPr txBox="1"/>
          <p:nvPr/>
        </p:nvSpPr>
        <p:spPr>
          <a:xfrm>
            <a:off x="3571868" y="2428868"/>
            <a:ext cx="1071570" cy="1569660"/>
          </a:xfrm>
          <a:prstGeom prst="rect">
            <a:avLst/>
          </a:prstGeom>
          <a:noFill/>
        </p:spPr>
        <p:txBody>
          <a:bodyPr wrap="square" rtlCol="0">
            <a:spAutoFit/>
          </a:bodyPr>
          <a:lstStyle/>
          <a:p>
            <a:r>
              <a:rPr lang="es-ES" sz="1200" dirty="0" smtClean="0">
                <a:solidFill>
                  <a:srgbClr val="C00000"/>
                </a:solidFill>
              </a:rPr>
              <a:t>Un vistazo a la cartelera de información para enterarse  de las novedades .</a:t>
            </a:r>
            <a:endParaRPr lang="en-US" sz="1200" dirty="0">
              <a:solidFill>
                <a:srgbClr val="C00000"/>
              </a:solidFill>
            </a:endParaRPr>
          </a:p>
        </p:txBody>
      </p:sp>
      <p:sp>
        <p:nvSpPr>
          <p:cNvPr id="30" name="29 CuadroTexto"/>
          <p:cNvSpPr txBox="1"/>
          <p:nvPr/>
        </p:nvSpPr>
        <p:spPr>
          <a:xfrm>
            <a:off x="642910" y="4857760"/>
            <a:ext cx="1071570" cy="1569660"/>
          </a:xfrm>
          <a:prstGeom prst="rect">
            <a:avLst/>
          </a:prstGeom>
          <a:noFill/>
        </p:spPr>
        <p:txBody>
          <a:bodyPr wrap="square" rtlCol="0">
            <a:spAutoFit/>
          </a:bodyPr>
          <a:lstStyle/>
          <a:p>
            <a:pPr algn="just"/>
            <a:r>
              <a:rPr lang="es-ES" sz="1200" dirty="0" smtClean="0">
                <a:solidFill>
                  <a:srgbClr val="C00000"/>
                </a:solidFill>
              </a:rPr>
              <a:t>Las personas  que tengan sugerencias, quejas o reclamos las depositan en el buzón.</a:t>
            </a:r>
            <a:endParaRPr lang="en-US" sz="1200" dirty="0">
              <a:solidFill>
                <a:srgbClr val="C00000"/>
              </a:solidFill>
            </a:endParaRPr>
          </a:p>
        </p:txBody>
      </p:sp>
      <p:pic>
        <p:nvPicPr>
          <p:cNvPr id="3081" name="Picture 9" descr="C:\Documents and Settings\vmora\Mis documentos\FOTOS GAU-2008\BUZON DE SUGERENCIA.jpg"/>
          <p:cNvPicPr>
            <a:picLocks noChangeAspect="1" noChangeArrowheads="1"/>
          </p:cNvPicPr>
          <p:nvPr/>
        </p:nvPicPr>
        <p:blipFill>
          <a:blip r:embed="rId7" cstate="print"/>
          <a:srcRect/>
          <a:stretch>
            <a:fillRect/>
          </a:stretch>
        </p:blipFill>
        <p:spPr bwMode="auto">
          <a:xfrm>
            <a:off x="1785918" y="4714884"/>
            <a:ext cx="2857520" cy="1928826"/>
          </a:xfrm>
          <a:prstGeom prst="rect">
            <a:avLst/>
          </a:prstGeom>
          <a:noFill/>
        </p:spPr>
      </p:pic>
      <p:sp>
        <p:nvSpPr>
          <p:cNvPr id="32" name="31 CuadroTexto"/>
          <p:cNvSpPr txBox="1"/>
          <p:nvPr/>
        </p:nvSpPr>
        <p:spPr>
          <a:xfrm>
            <a:off x="5643570" y="4143380"/>
            <a:ext cx="2786082" cy="461665"/>
          </a:xfrm>
          <a:prstGeom prst="rect">
            <a:avLst/>
          </a:prstGeom>
          <a:noFill/>
        </p:spPr>
        <p:txBody>
          <a:bodyPr wrap="square" rtlCol="0">
            <a:spAutoFit/>
          </a:bodyPr>
          <a:lstStyle/>
          <a:p>
            <a:r>
              <a:rPr lang="es-ES" sz="1200" dirty="0" smtClean="0">
                <a:solidFill>
                  <a:srgbClr val="C00000"/>
                </a:solidFill>
              </a:rPr>
              <a:t>Los usuarios pueden  llevar material didáctico ubicado en este stand.</a:t>
            </a:r>
            <a:endParaRPr lang="en-US" sz="1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3365"/>
                                        </p:tgtEl>
                                        <p:attrNameLst>
                                          <p:attrName>style.visibility</p:attrName>
                                        </p:attrNameLst>
                                      </p:cBhvr>
                                      <p:to>
                                        <p:strVal val="visible"/>
                                      </p:to>
                                    </p:set>
                                    <p:animEffect transition="in" filter="fade">
                                      <p:cBhvr>
                                        <p:cTn id="7" dur="2000"/>
                                        <p:tgtEl>
                                          <p:spTgt spid="78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p:cNvPicPr>
            <a:picLocks noChangeAspect="1" noChangeArrowheads="1"/>
          </p:cNvPicPr>
          <p:nvPr/>
        </p:nvPicPr>
        <p:blipFill>
          <a:blip r:embed="rId2" cstate="print"/>
          <a:srcRect/>
          <a:stretch>
            <a:fillRect/>
          </a:stretch>
        </p:blipFill>
        <p:spPr bwMode="auto">
          <a:xfrm>
            <a:off x="0" y="0"/>
            <a:ext cx="9144000" cy="1303338"/>
          </a:xfrm>
          <a:prstGeom prst="rect">
            <a:avLst/>
          </a:prstGeom>
          <a:noFill/>
          <a:ln w="9525">
            <a:noFill/>
            <a:miter lim="800000"/>
            <a:headEnd/>
            <a:tailEnd/>
          </a:ln>
        </p:spPr>
      </p:pic>
      <p:sp>
        <p:nvSpPr>
          <p:cNvPr id="4100"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15" name="Rectangle 3"/>
          <p:cNvSpPr txBox="1">
            <a:spLocks noChangeArrowheads="1"/>
          </p:cNvSpPr>
          <p:nvPr/>
        </p:nvSpPr>
        <p:spPr bwMode="auto">
          <a:xfrm>
            <a:off x="430213" y="3357563"/>
            <a:ext cx="5399087"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
                <a:srgbClr val="008000"/>
              </a:buClr>
              <a:buSzTx/>
              <a:buFontTx/>
              <a:buChar char="•"/>
              <a:tabLst/>
              <a:defRPr/>
            </a:pPr>
            <a:endParaRPr kumimoji="0" lang="es-CO" sz="2000" b="1" i="0" u="none" strike="noStrike" kern="0" cap="none" spc="0" normalizeH="0" baseline="0" noProof="0" smtClean="0">
              <a:ln>
                <a:noFill/>
              </a:ln>
              <a:solidFill>
                <a:schemeClr val="tx1"/>
              </a:solidFill>
              <a:effectLst/>
              <a:uLnTx/>
              <a:uFillTx/>
              <a:latin typeface="Verdana"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
                <a:srgbClr val="008000"/>
              </a:buClr>
              <a:buSzTx/>
              <a:buFontTx/>
              <a:buNone/>
              <a:tabLst/>
              <a:defRPr/>
            </a:pPr>
            <a:endParaRPr kumimoji="0" lang="es-ES" sz="2000" b="0" i="0" u="none" strike="noStrike" kern="0" cap="none" spc="0" normalizeH="0" baseline="0" noProof="0" smtClean="0">
              <a:ln>
                <a:noFill/>
              </a:ln>
              <a:solidFill>
                <a:schemeClr val="tx1"/>
              </a:solidFill>
              <a:effectLst/>
              <a:uLnTx/>
              <a:uFillTx/>
              <a:latin typeface="Verdana" pitchFamily="34" charset="0"/>
              <a:ea typeface="+mn-ea"/>
              <a:cs typeface="+mn-cs"/>
            </a:endParaRPr>
          </a:p>
        </p:txBody>
      </p:sp>
      <p:sp>
        <p:nvSpPr>
          <p:cNvPr id="16" name="Rectangle 5"/>
          <p:cNvSpPr>
            <a:spLocks noChangeArrowheads="1"/>
          </p:cNvSpPr>
          <p:nvPr/>
        </p:nvSpPr>
        <p:spPr bwMode="auto">
          <a:xfrm>
            <a:off x="1933575" y="3990975"/>
            <a:ext cx="6670675" cy="1800225"/>
          </a:xfrm>
          <a:prstGeom prst="rect">
            <a:avLst/>
          </a:prstGeom>
          <a:noFill/>
          <a:ln w="9525">
            <a:noFill/>
            <a:miter lim="800000"/>
            <a:headEnd/>
            <a:tailEnd/>
          </a:ln>
        </p:spPr>
        <p:txBody>
          <a:bodyPr/>
          <a:lstStyle/>
          <a:p>
            <a:pPr marL="342900" indent="-342900" algn="just" eaLnBrk="0" hangingPunct="0">
              <a:lnSpc>
                <a:spcPct val="90000"/>
              </a:lnSpc>
              <a:spcBef>
                <a:spcPct val="20000"/>
              </a:spcBef>
              <a:buClr>
                <a:srgbClr val="008000"/>
              </a:buClr>
            </a:pPr>
            <a:r>
              <a:rPr lang="es-CO" sz="2000">
                <a:latin typeface="Verdana" pitchFamily="34" charset="0"/>
              </a:rPr>
              <a:t>	</a:t>
            </a:r>
            <a:endParaRPr lang="es-ES" sz="2000">
              <a:latin typeface="Verdana" pitchFamily="34" charset="0"/>
            </a:endParaRPr>
          </a:p>
        </p:txBody>
      </p:sp>
      <p:sp>
        <p:nvSpPr>
          <p:cNvPr id="11" name="10 Rectángulo redondeado"/>
          <p:cNvSpPr/>
          <p:nvPr/>
        </p:nvSpPr>
        <p:spPr>
          <a:xfrm>
            <a:off x="2428860" y="1928802"/>
            <a:ext cx="5000660" cy="71438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rgbClr val="949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11 Rectángulo"/>
          <p:cNvSpPr/>
          <p:nvPr/>
        </p:nvSpPr>
        <p:spPr>
          <a:xfrm>
            <a:off x="3214678" y="2071678"/>
            <a:ext cx="3929090" cy="461665"/>
          </a:xfrm>
          <a:prstGeom prst="rect">
            <a:avLst/>
          </a:prstGeom>
        </p:spPr>
        <p:txBody>
          <a:bodyPr wrap="square">
            <a:spAutoFit/>
          </a:bodyPr>
          <a:lstStyle/>
          <a:p>
            <a:pPr marL="609600" indent="-609600" algn="ctr">
              <a:defRPr/>
            </a:pPr>
            <a:r>
              <a:rPr lang="es-MX" sz="2400" b="1" dirty="0" smtClean="0">
                <a:latin typeface="Baskerville Old Face" pitchFamily="18" charset="0"/>
                <a:ea typeface="Batang" pitchFamily="18" charset="-127"/>
              </a:rPr>
              <a:t>L O G R O S </a:t>
            </a:r>
          </a:p>
        </p:txBody>
      </p:sp>
      <p:pic>
        <p:nvPicPr>
          <p:cNvPr id="13" name="Picture 2" descr="C:\Documents and Settings\vmora\Mis documentos\Mis imágenes-GAU\LOGRO.jpg"/>
          <p:cNvPicPr>
            <a:picLocks noChangeAspect="1" noChangeArrowheads="1"/>
          </p:cNvPicPr>
          <p:nvPr/>
        </p:nvPicPr>
        <p:blipFill>
          <a:blip r:embed="rId3" cstate="print"/>
          <a:srcRect/>
          <a:stretch>
            <a:fillRect/>
          </a:stretch>
        </p:blipFill>
        <p:spPr bwMode="auto">
          <a:xfrm>
            <a:off x="714348" y="1785926"/>
            <a:ext cx="2000264" cy="1143008"/>
          </a:xfrm>
          <a:prstGeom prst="rect">
            <a:avLst/>
          </a:prstGeom>
          <a:noFill/>
        </p:spPr>
      </p:pic>
      <p:pic>
        <p:nvPicPr>
          <p:cNvPr id="14" name="Picture 6" descr="http://www.istockphoto.com/file_thumbview_approve/12442302/1/istockphoto_12442302-e-mail-concept.jpg">
            <a:hlinkClick r:id="rId4"/>
          </p:cNvPr>
          <p:cNvPicPr>
            <a:picLocks noChangeAspect="1" noChangeArrowheads="1"/>
          </p:cNvPicPr>
          <p:nvPr/>
        </p:nvPicPr>
        <p:blipFill>
          <a:blip r:embed="rId5" cstate="print"/>
          <a:srcRect l="7339" t="8134" r="6924" b="5173"/>
          <a:stretch>
            <a:fillRect/>
          </a:stretch>
        </p:blipFill>
        <p:spPr bwMode="auto">
          <a:xfrm rot="1791234">
            <a:off x="6465907" y="2976002"/>
            <a:ext cx="2246312" cy="2333625"/>
          </a:xfrm>
          <a:prstGeom prst="rect">
            <a:avLst/>
          </a:prstGeom>
          <a:noFill/>
          <a:ln w="9525">
            <a:noFill/>
            <a:miter lim="800000"/>
            <a:headEnd/>
            <a:tailEnd/>
          </a:ln>
        </p:spPr>
      </p:pic>
      <p:sp>
        <p:nvSpPr>
          <p:cNvPr id="19" name="5 CuadroTexto"/>
          <p:cNvSpPr txBox="1">
            <a:spLocks noChangeArrowheads="1"/>
          </p:cNvSpPr>
          <p:nvPr/>
        </p:nvSpPr>
        <p:spPr bwMode="auto">
          <a:xfrm>
            <a:off x="428596" y="3643314"/>
            <a:ext cx="5715040" cy="830997"/>
          </a:xfrm>
          <a:prstGeom prst="rect">
            <a:avLst/>
          </a:prstGeom>
          <a:blipFill>
            <a:blip r:embed="rId6" cstate="print"/>
            <a:tile tx="0" ty="0" sx="100000" sy="100000" flip="none" algn="tl"/>
          </a:blipFill>
          <a:ln w="9525">
            <a:noFill/>
            <a:miter lim="800000"/>
            <a:headEnd/>
            <a:tailEnd/>
          </a:ln>
        </p:spPr>
        <p:txBody>
          <a:bodyPr wrap="square">
            <a:spAutoFit/>
          </a:bodyPr>
          <a:lstStyle/>
          <a:p>
            <a:r>
              <a:rPr lang="es-MX" sz="2400" dirty="0"/>
              <a:t>AVANCES EN LA </a:t>
            </a:r>
            <a:r>
              <a:rPr lang="es-MX" sz="2400" dirty="0" smtClean="0"/>
              <a:t>GESTIÓN </a:t>
            </a:r>
            <a:r>
              <a:rPr lang="es-MX" sz="2400" dirty="0"/>
              <a:t>CANAL CORREO </a:t>
            </a:r>
            <a:r>
              <a:rPr lang="es-MX" sz="2400" dirty="0" smtClean="0"/>
              <a:t>ELECTRÓNICO</a:t>
            </a:r>
            <a:endParaRPr lang="es-CO"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4100"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7" name="Rectangle 5"/>
          <p:cNvSpPr>
            <a:spLocks noChangeArrowheads="1"/>
          </p:cNvSpPr>
          <p:nvPr/>
        </p:nvSpPr>
        <p:spPr bwMode="auto">
          <a:xfrm>
            <a:off x="1619250" y="4446588"/>
            <a:ext cx="6670675" cy="2078037"/>
          </a:xfrm>
          <a:prstGeom prst="rect">
            <a:avLst/>
          </a:prstGeom>
          <a:noFill/>
          <a:ln w="9525">
            <a:noFill/>
            <a:miter lim="800000"/>
            <a:headEnd/>
            <a:tailEnd/>
          </a:ln>
        </p:spPr>
        <p:txBody>
          <a:bodyPr/>
          <a:lstStyle/>
          <a:p>
            <a:pPr marL="342900" indent="-342900" algn="just" eaLnBrk="0" hangingPunct="0">
              <a:lnSpc>
                <a:spcPct val="90000"/>
              </a:lnSpc>
              <a:spcBef>
                <a:spcPct val="20000"/>
              </a:spcBef>
              <a:buClr>
                <a:srgbClr val="008000"/>
              </a:buClr>
            </a:pPr>
            <a:r>
              <a:rPr lang="es-CO" sz="2000">
                <a:latin typeface="Verdana" pitchFamily="34" charset="0"/>
              </a:rPr>
              <a:t>	</a:t>
            </a:r>
            <a:endParaRPr lang="es-ES" sz="2000">
              <a:latin typeface="Verdana" pitchFamily="34" charset="0"/>
            </a:endParaRPr>
          </a:p>
        </p:txBody>
      </p:sp>
      <p:sp>
        <p:nvSpPr>
          <p:cNvPr id="8" name="Rectangle 7"/>
          <p:cNvSpPr>
            <a:spLocks noChangeArrowheads="1"/>
          </p:cNvSpPr>
          <p:nvPr/>
        </p:nvSpPr>
        <p:spPr bwMode="auto">
          <a:xfrm>
            <a:off x="323850" y="1819275"/>
            <a:ext cx="8534400" cy="457200"/>
          </a:xfrm>
          <a:prstGeom prst="rect">
            <a:avLst/>
          </a:prstGeom>
          <a:noFill/>
          <a:ln w="9525">
            <a:noFill/>
            <a:miter lim="800000"/>
            <a:headEnd/>
            <a:tailEnd/>
          </a:ln>
        </p:spPr>
        <p:txBody>
          <a:bodyPr anchor="ctr"/>
          <a:lstStyle/>
          <a:p>
            <a:pPr algn="ctr" eaLnBrk="0" hangingPunct="0"/>
            <a:endParaRPr lang="es-CO" sz="4000">
              <a:solidFill>
                <a:schemeClr val="tx2"/>
              </a:solidFill>
              <a:latin typeface="Arial Narrow" pitchFamily="34" charset="0"/>
              <a:cs typeface="Times New Roman" pitchFamily="18" charset="0"/>
            </a:endParaRPr>
          </a:p>
        </p:txBody>
      </p:sp>
      <p:sp>
        <p:nvSpPr>
          <p:cNvPr id="10" name="Rectangle 7"/>
          <p:cNvSpPr>
            <a:spLocks noChangeArrowheads="1"/>
          </p:cNvSpPr>
          <p:nvPr/>
        </p:nvSpPr>
        <p:spPr bwMode="auto">
          <a:xfrm>
            <a:off x="0" y="1643050"/>
            <a:ext cx="8964613" cy="1169551"/>
          </a:xfrm>
          <a:prstGeom prst="rect">
            <a:avLst/>
          </a:prstGeom>
          <a:noFill/>
          <a:ln w="9525">
            <a:noFill/>
            <a:miter lim="800000"/>
            <a:headEnd/>
            <a:tailEnd/>
          </a:ln>
        </p:spPr>
        <p:txBody>
          <a:bodyPr>
            <a:spAutoFit/>
          </a:bodyPr>
          <a:lstStyle/>
          <a:p>
            <a:pPr marL="609600" indent="-609600" algn="ctr"/>
            <a:endParaRPr lang="es-ES" sz="1400" dirty="0"/>
          </a:p>
          <a:p>
            <a:pPr marL="609600" indent="-609600" algn="ctr"/>
            <a:endParaRPr lang="es-ES" sz="2800" dirty="0">
              <a:cs typeface="Times New Roman" pitchFamily="18" charset="0"/>
            </a:endParaRPr>
          </a:p>
          <a:p>
            <a:pPr marL="609600" indent="-609600" algn="ctr"/>
            <a:endParaRPr lang="es-MX" sz="2800" b="1" dirty="0"/>
          </a:p>
        </p:txBody>
      </p:sp>
      <p:graphicFrame>
        <p:nvGraphicFramePr>
          <p:cNvPr id="14" name="13 Tabla"/>
          <p:cNvGraphicFramePr>
            <a:graphicFrameLocks noGrp="1"/>
          </p:cNvGraphicFramePr>
          <p:nvPr/>
        </p:nvGraphicFramePr>
        <p:xfrm>
          <a:off x="500034" y="1500174"/>
          <a:ext cx="8215372" cy="5298165"/>
        </p:xfrm>
        <a:graphic>
          <a:graphicData uri="http://schemas.openxmlformats.org/drawingml/2006/table">
            <a:tbl>
              <a:tblPr/>
              <a:tblGrid>
                <a:gridCol w="597482"/>
                <a:gridCol w="2464612"/>
                <a:gridCol w="2389926"/>
                <a:gridCol w="2763352"/>
              </a:tblGrid>
              <a:tr h="285729">
                <a:tc>
                  <a:txBody>
                    <a:bodyPr/>
                    <a:lstStyle/>
                    <a:p>
                      <a:pPr algn="ctr">
                        <a:lnSpc>
                          <a:spcPct val="115000"/>
                        </a:lnSpc>
                        <a:spcAft>
                          <a:spcPts val="0"/>
                        </a:spcAft>
                      </a:pPr>
                      <a:endParaRPr lang="es-CO" sz="1400" dirty="0">
                        <a:solidFill>
                          <a:schemeClr val="bg1"/>
                        </a:solidFill>
                        <a:latin typeface="Calibri"/>
                        <a:ea typeface="Calibri"/>
                        <a:cs typeface="Times New Roman"/>
                      </a:endParaRPr>
                    </a:p>
                  </a:txBody>
                  <a:tcPr marL="25985" marR="25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ANTES</a:t>
                      </a:r>
                      <a:endParaRPr lang="es-CO" sz="1400" dirty="0">
                        <a:solidFill>
                          <a:schemeClr val="bg1"/>
                        </a:solidFill>
                        <a:latin typeface="Calibri"/>
                        <a:ea typeface="Calibri"/>
                        <a:cs typeface="Times New Roman"/>
                      </a:endParaRPr>
                    </a:p>
                  </a:txBody>
                  <a:tcPr marL="25985" marR="25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DESPUÉS</a:t>
                      </a:r>
                      <a:endParaRPr lang="es-CO" sz="1400" dirty="0">
                        <a:solidFill>
                          <a:schemeClr val="bg1"/>
                        </a:solidFill>
                        <a:latin typeface="Calibri"/>
                        <a:ea typeface="Calibri"/>
                        <a:cs typeface="Times New Roman"/>
                      </a:endParaRPr>
                    </a:p>
                  </a:txBody>
                  <a:tcPr marL="25985" marR="25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SITUACIÓN MEJORADA</a:t>
                      </a:r>
                      <a:endParaRPr lang="es-CO" sz="1400" dirty="0">
                        <a:solidFill>
                          <a:schemeClr val="bg1"/>
                        </a:solidFill>
                        <a:latin typeface="Calibri"/>
                        <a:ea typeface="Calibri"/>
                        <a:cs typeface="Times New Roman"/>
                      </a:endParaRPr>
                    </a:p>
                  </a:txBody>
                  <a:tcPr marL="25985" marR="25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r>
              <a:tr h="4822680">
                <a:tc>
                  <a:txBody>
                    <a:bodyPr/>
                    <a:lstStyle/>
                    <a:p>
                      <a:pPr marL="342900" lvl="0" indent="-342900">
                        <a:lnSpc>
                          <a:spcPct val="115000"/>
                        </a:lnSpc>
                        <a:spcAft>
                          <a:spcPts val="0"/>
                        </a:spcAft>
                        <a:buFont typeface="Symbol"/>
                        <a:buChar char=""/>
                      </a:pPr>
                      <a:endParaRPr lang="es-CO" sz="1100" dirty="0">
                        <a:latin typeface="Calibri"/>
                        <a:ea typeface="Calibri"/>
                        <a:cs typeface="Times New Roman"/>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100" dirty="0">
                          <a:latin typeface="Calibri"/>
                          <a:ea typeface="Calibri"/>
                          <a:cs typeface="Times New Roman"/>
                        </a:rPr>
                        <a:t>No había control de los correos que </a:t>
                      </a:r>
                      <a:r>
                        <a:rPr lang="es-CO" sz="1100" dirty="0" smtClean="0">
                          <a:latin typeface="Calibri"/>
                          <a:ea typeface="Calibri"/>
                          <a:cs typeface="Times New Roman"/>
                        </a:rPr>
                        <a:t>ingresaban al buzón,</a:t>
                      </a:r>
                      <a:r>
                        <a:rPr lang="es-CO" sz="1100" baseline="0" dirty="0" smtClean="0">
                          <a:latin typeface="Calibri"/>
                          <a:ea typeface="Calibri"/>
                          <a:cs typeface="Times New Roman"/>
                        </a:rPr>
                        <a:t> </a:t>
                      </a:r>
                      <a:r>
                        <a:rPr lang="es-CO" sz="1100" dirty="0" smtClean="0">
                          <a:latin typeface="Calibri"/>
                          <a:ea typeface="Calibri"/>
                          <a:cs typeface="Times New Roman"/>
                        </a:rPr>
                        <a:t> </a:t>
                      </a:r>
                      <a:r>
                        <a:rPr lang="es-CO" sz="1100" dirty="0">
                          <a:latin typeface="Calibri"/>
                          <a:ea typeface="Calibri"/>
                          <a:cs typeface="Times New Roman"/>
                        </a:rPr>
                        <a:t>aumentando el riesgo de pérdida de información</a:t>
                      </a:r>
                      <a:r>
                        <a:rPr lang="es-CO" sz="1100" dirty="0" smtClean="0">
                          <a:latin typeface="Calibri"/>
                          <a:ea typeface="Calibri"/>
                          <a:cs typeface="Times New Roman"/>
                        </a:rPr>
                        <a:t>.</a:t>
                      </a: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________________________________</a:t>
                      </a:r>
                    </a:p>
                    <a:p>
                      <a:pPr marL="342900" lvl="0" indent="-342900">
                        <a:lnSpc>
                          <a:spcPct val="115000"/>
                        </a:lnSpc>
                        <a:spcAft>
                          <a:spcPts val="0"/>
                        </a:spcAft>
                        <a:buFont typeface="Symbol"/>
                        <a:buChar char=""/>
                      </a:pPr>
                      <a:r>
                        <a:rPr lang="es-CO" sz="1100" dirty="0" smtClean="0">
                          <a:solidFill>
                            <a:schemeClr val="tx1"/>
                          </a:solidFill>
                          <a:latin typeface="Calibri"/>
                          <a:ea typeface="Calibri"/>
                          <a:cs typeface="Times New Roman"/>
                        </a:rPr>
                        <a:t>Una </a:t>
                      </a:r>
                      <a:r>
                        <a:rPr lang="es-CO" sz="1100" dirty="0">
                          <a:solidFill>
                            <a:schemeClr val="tx1"/>
                          </a:solidFill>
                          <a:latin typeface="Calibri"/>
                          <a:ea typeface="Calibri"/>
                          <a:cs typeface="Times New Roman"/>
                        </a:rPr>
                        <a:t>solicitud </a:t>
                      </a:r>
                      <a:r>
                        <a:rPr lang="es-CO" sz="1100" dirty="0" smtClean="0">
                          <a:solidFill>
                            <a:schemeClr val="tx1"/>
                          </a:solidFill>
                          <a:latin typeface="Calibri"/>
                          <a:ea typeface="Calibri"/>
                          <a:cs typeface="Times New Roman"/>
                        </a:rPr>
                        <a:t>enviada por un ciudadano </a:t>
                      </a:r>
                      <a:r>
                        <a:rPr lang="es-CO" sz="1100" dirty="0">
                          <a:solidFill>
                            <a:schemeClr val="tx1"/>
                          </a:solidFill>
                          <a:latin typeface="Calibri"/>
                          <a:ea typeface="Calibri"/>
                          <a:cs typeface="Times New Roman"/>
                        </a:rPr>
                        <a:t>varias veces, podía ser remitida por dos o más funcionarios del GAC para la misma dependencia, generando duplicidad en la gestión</a:t>
                      </a:r>
                      <a:r>
                        <a:rPr lang="es-CO" sz="1100" dirty="0" smtClean="0">
                          <a:solidFill>
                            <a:schemeClr val="tx1"/>
                          </a:solidFill>
                          <a:latin typeface="Calibri"/>
                          <a:ea typeface="Calibri"/>
                          <a:cs typeface="Times New Roman"/>
                        </a:rPr>
                        <a:t>.</a:t>
                      </a:r>
                    </a:p>
                    <a:p>
                      <a:pPr marL="342900" lvl="0" indent="-342900">
                        <a:lnSpc>
                          <a:spcPct val="115000"/>
                        </a:lnSpc>
                        <a:spcAft>
                          <a:spcPts val="0"/>
                        </a:spcAft>
                        <a:buFont typeface="Symbol"/>
                        <a:buNone/>
                      </a:pPr>
                      <a:r>
                        <a:rPr lang="es-CO" sz="1100" dirty="0" smtClean="0">
                          <a:solidFill>
                            <a:schemeClr val="tx1"/>
                          </a:solidFill>
                          <a:latin typeface="Calibri"/>
                          <a:ea typeface="Calibri"/>
                          <a:cs typeface="Times New Roman"/>
                        </a:rPr>
                        <a:t>_________________________________</a:t>
                      </a:r>
                    </a:p>
                    <a:p>
                      <a:pPr marL="342900" lvl="0" indent="-342900">
                        <a:lnSpc>
                          <a:spcPct val="115000"/>
                        </a:lnSpc>
                        <a:spcAft>
                          <a:spcPts val="0"/>
                        </a:spcAft>
                        <a:buFont typeface="Symbol"/>
                        <a:buChar char=""/>
                      </a:pPr>
                      <a:r>
                        <a:rPr lang="es-CO" sz="1100" dirty="0" smtClean="0">
                          <a:solidFill>
                            <a:schemeClr val="tx1"/>
                          </a:solidFill>
                          <a:latin typeface="Calibri"/>
                          <a:ea typeface="Calibri"/>
                          <a:cs typeface="Times New Roman"/>
                        </a:rPr>
                        <a:t>No </a:t>
                      </a:r>
                      <a:r>
                        <a:rPr lang="es-CO" sz="1100" dirty="0">
                          <a:solidFill>
                            <a:schemeClr val="tx1"/>
                          </a:solidFill>
                          <a:latin typeface="Calibri"/>
                          <a:ea typeface="Calibri"/>
                          <a:cs typeface="Times New Roman"/>
                        </a:rPr>
                        <a:t>había trazabilidad en las solicitudes de los ciudadanos</a:t>
                      </a:r>
                      <a:r>
                        <a:rPr lang="es-CO" sz="1100" dirty="0" smtClean="0">
                          <a:solidFill>
                            <a:schemeClr val="tx1"/>
                          </a:solidFill>
                          <a:latin typeface="Calibri"/>
                          <a:ea typeface="Calibri"/>
                          <a:cs typeface="Times New Roman"/>
                        </a:rPr>
                        <a:t>.</a:t>
                      </a:r>
                    </a:p>
                    <a:p>
                      <a:pPr marL="342900" lvl="0" indent="-342900">
                        <a:lnSpc>
                          <a:spcPct val="115000"/>
                        </a:lnSpc>
                        <a:spcAft>
                          <a:spcPts val="0"/>
                        </a:spcAft>
                        <a:buFont typeface="Symbol"/>
                        <a:buChar char=""/>
                      </a:pPr>
                      <a:endParaRPr lang="es-CO"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________________________________</a:t>
                      </a:r>
                    </a:p>
                    <a:p>
                      <a:pPr marL="342900" lvl="0" indent="-342900">
                        <a:lnSpc>
                          <a:spcPct val="115000"/>
                        </a:lnSpc>
                        <a:spcAft>
                          <a:spcPts val="0"/>
                        </a:spcAft>
                        <a:buFont typeface="Symbol"/>
                        <a:buChar char=""/>
                      </a:pPr>
                      <a:r>
                        <a:rPr lang="es-CO" sz="1100" dirty="0" smtClean="0">
                          <a:latin typeface="Calibri"/>
                          <a:ea typeface="Calibri"/>
                          <a:cs typeface="Times New Roman"/>
                        </a:rPr>
                        <a:t>A </a:t>
                      </a:r>
                      <a:r>
                        <a:rPr lang="es-CO" sz="1100" dirty="0">
                          <a:latin typeface="Calibri"/>
                          <a:ea typeface="Calibri"/>
                          <a:cs typeface="Times New Roman"/>
                        </a:rPr>
                        <a:t>cada funcionario </a:t>
                      </a:r>
                      <a:r>
                        <a:rPr lang="es-CO" sz="1100" dirty="0" smtClean="0">
                          <a:latin typeface="Calibri"/>
                          <a:ea typeface="Calibri"/>
                          <a:cs typeface="Times New Roman"/>
                        </a:rPr>
                        <a:t> del  GAC se </a:t>
                      </a:r>
                      <a:r>
                        <a:rPr lang="es-CO" sz="1100" dirty="0">
                          <a:latin typeface="Calibri"/>
                          <a:ea typeface="Calibri"/>
                          <a:cs typeface="Times New Roman"/>
                        </a:rPr>
                        <a:t>le </a:t>
                      </a:r>
                      <a:r>
                        <a:rPr lang="es-CO" sz="1100" dirty="0" smtClean="0">
                          <a:latin typeface="Calibri"/>
                          <a:ea typeface="Calibri"/>
                          <a:cs typeface="Times New Roman"/>
                        </a:rPr>
                        <a:t>asignaba </a:t>
                      </a:r>
                      <a:r>
                        <a:rPr lang="es-CO" sz="1100" dirty="0">
                          <a:latin typeface="Calibri"/>
                          <a:ea typeface="Calibri"/>
                          <a:cs typeface="Times New Roman"/>
                        </a:rPr>
                        <a:t>un número </a:t>
                      </a:r>
                      <a:r>
                        <a:rPr lang="es-CO" sz="1100" dirty="0" smtClean="0">
                          <a:latin typeface="Calibri"/>
                          <a:ea typeface="Calibri"/>
                          <a:cs typeface="Times New Roman"/>
                        </a:rPr>
                        <a:t>determinado </a:t>
                      </a:r>
                      <a:r>
                        <a:rPr lang="es-CO" sz="1100" dirty="0">
                          <a:latin typeface="Calibri"/>
                          <a:ea typeface="Calibri"/>
                          <a:cs typeface="Times New Roman"/>
                        </a:rPr>
                        <a:t>de correos </a:t>
                      </a:r>
                      <a:r>
                        <a:rPr lang="es-CO" sz="1100" dirty="0" smtClean="0">
                          <a:latin typeface="Calibri"/>
                          <a:ea typeface="Calibri"/>
                          <a:cs typeface="Times New Roman"/>
                        </a:rPr>
                        <a:t>, incluidos los de publicidad</a:t>
                      </a:r>
                      <a:r>
                        <a:rPr lang="es-CO" sz="1100" dirty="0">
                          <a:latin typeface="Calibri"/>
                          <a:ea typeface="Calibri"/>
                          <a:cs typeface="Times New Roman"/>
                        </a:rPr>
                        <a:t>, </a:t>
                      </a:r>
                      <a:r>
                        <a:rPr lang="es-CO" sz="1100" dirty="0" smtClean="0">
                          <a:latin typeface="Calibri"/>
                          <a:ea typeface="Calibri"/>
                          <a:cs typeface="Times New Roman"/>
                        </a:rPr>
                        <a:t>cadenas, chistes,</a:t>
                      </a:r>
                      <a:r>
                        <a:rPr lang="es-CO" sz="1100" baseline="0" dirty="0" smtClean="0">
                          <a:latin typeface="Calibri"/>
                          <a:ea typeface="Calibri"/>
                          <a:cs typeface="Times New Roman"/>
                        </a:rPr>
                        <a:t> </a:t>
                      </a:r>
                      <a:r>
                        <a:rPr lang="es-CO" sz="1100" dirty="0" smtClean="0">
                          <a:latin typeface="Calibri"/>
                          <a:ea typeface="Calibri"/>
                          <a:cs typeface="Times New Roman"/>
                        </a:rPr>
                        <a:t>copias </a:t>
                      </a:r>
                      <a:r>
                        <a:rPr lang="es-CO" sz="1100" dirty="0">
                          <a:latin typeface="Calibri"/>
                          <a:ea typeface="Calibri"/>
                          <a:cs typeface="Times New Roman"/>
                        </a:rPr>
                        <a:t>al MPS y otros, demorando la gestión de correos efectivos</a:t>
                      </a: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100" dirty="0">
                          <a:latin typeface="Calibri"/>
                          <a:ea typeface="Calibri"/>
                          <a:cs typeface="Times New Roman"/>
                        </a:rPr>
                        <a:t>Se </a:t>
                      </a:r>
                      <a:r>
                        <a:rPr lang="es-CO" sz="1100" dirty="0" smtClean="0">
                          <a:latin typeface="Calibri"/>
                          <a:ea typeface="Calibri"/>
                          <a:cs typeface="Times New Roman"/>
                        </a:rPr>
                        <a:t>asignó </a:t>
                      </a:r>
                      <a:r>
                        <a:rPr lang="es-CO" sz="1100" dirty="0">
                          <a:latin typeface="Calibri"/>
                          <a:ea typeface="Calibri"/>
                          <a:cs typeface="Times New Roman"/>
                        </a:rPr>
                        <a:t>un funcionario para </a:t>
                      </a:r>
                      <a:r>
                        <a:rPr lang="es-CO" sz="1100" dirty="0" smtClean="0">
                          <a:latin typeface="Calibri"/>
                          <a:ea typeface="Calibri"/>
                          <a:cs typeface="Times New Roman"/>
                        </a:rPr>
                        <a:t>que haga</a:t>
                      </a:r>
                      <a:r>
                        <a:rPr lang="es-CO" sz="1100" baseline="0" dirty="0" smtClean="0">
                          <a:latin typeface="Calibri"/>
                          <a:ea typeface="Calibri"/>
                          <a:cs typeface="Times New Roman"/>
                        </a:rPr>
                        <a:t> el </a:t>
                      </a:r>
                      <a:r>
                        <a:rPr lang="es-CO" sz="1100" dirty="0" smtClean="0">
                          <a:latin typeface="Calibri"/>
                          <a:ea typeface="Calibri"/>
                          <a:cs typeface="Times New Roman"/>
                        </a:rPr>
                        <a:t> </a:t>
                      </a:r>
                      <a:r>
                        <a:rPr lang="es-CO" sz="1100" dirty="0">
                          <a:latin typeface="Calibri"/>
                          <a:ea typeface="Calibri"/>
                          <a:cs typeface="Times New Roman"/>
                        </a:rPr>
                        <a:t>filtro a </a:t>
                      </a:r>
                      <a:r>
                        <a:rPr lang="es-CO" sz="1100" dirty="0" smtClean="0">
                          <a:latin typeface="Calibri"/>
                          <a:ea typeface="Calibri"/>
                          <a:cs typeface="Times New Roman"/>
                        </a:rPr>
                        <a:t>los correos, antes de ser distribuidos</a:t>
                      </a:r>
                      <a:r>
                        <a:rPr lang="es-CO" sz="1100" baseline="0" dirty="0" smtClean="0">
                          <a:latin typeface="Calibri"/>
                          <a:ea typeface="Calibri"/>
                          <a:cs typeface="Times New Roman"/>
                        </a:rPr>
                        <a:t> a los funcionarios  designados para gestionarlos.</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O" sz="1100" dirty="0" smtClean="0">
                          <a:solidFill>
                            <a:schemeClr val="tx1"/>
                          </a:solidFill>
                          <a:latin typeface="Calibri"/>
                          <a:ea typeface="Calibri"/>
                          <a:cs typeface="Times New Roman"/>
                        </a:rPr>
                        <a:t>Se inicia el</a:t>
                      </a:r>
                      <a:r>
                        <a:rPr lang="es-CO" sz="1100" b="0" dirty="0" smtClean="0">
                          <a:solidFill>
                            <a:schemeClr val="tx1"/>
                          </a:solidFill>
                          <a:latin typeface="Calibri"/>
                          <a:ea typeface="Calibri"/>
                          <a:cs typeface="Times New Roman"/>
                        </a:rPr>
                        <a:t> registro </a:t>
                      </a:r>
                      <a:r>
                        <a:rPr lang="es-CO" sz="1100" dirty="0" smtClean="0">
                          <a:solidFill>
                            <a:schemeClr val="tx1"/>
                          </a:solidFill>
                          <a:latin typeface="Calibri"/>
                          <a:ea typeface="Calibri"/>
                          <a:cs typeface="Times New Roman"/>
                        </a:rPr>
                        <a:t>de las solicitudes que ingresan al buzón y se asignan responsables.</a:t>
                      </a:r>
                      <a:r>
                        <a:rPr lang="es-CO" sz="1100" baseline="0" dirty="0" smtClean="0">
                          <a:solidFill>
                            <a:schemeClr val="tx1"/>
                          </a:solidFill>
                          <a:latin typeface="Calibri"/>
                          <a:ea typeface="Calibri"/>
                          <a:cs typeface="Times New Roman"/>
                        </a:rPr>
                        <a:t>  </a:t>
                      </a:r>
                      <a:endParaRPr lang="es-CO"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a:t>
                      </a:r>
                    </a:p>
                    <a:p>
                      <a:pPr marL="342900" lvl="0" indent="-342900">
                        <a:lnSpc>
                          <a:spcPct val="115000"/>
                        </a:lnSpc>
                        <a:spcAft>
                          <a:spcPts val="0"/>
                        </a:spcAft>
                        <a:buFont typeface="Symbol"/>
                        <a:buChar char=""/>
                      </a:pPr>
                      <a:r>
                        <a:rPr lang="es-CO" sz="1100" dirty="0" smtClean="0">
                          <a:latin typeface="Calibri"/>
                          <a:ea typeface="Calibri"/>
                          <a:cs typeface="Times New Roman"/>
                        </a:rPr>
                        <a:t>Hay  control en la asignación  y</a:t>
                      </a:r>
                      <a:r>
                        <a:rPr lang="es-CO" sz="1100" baseline="0" dirty="0" smtClean="0">
                          <a:latin typeface="Calibri"/>
                          <a:ea typeface="Calibri"/>
                          <a:cs typeface="Times New Roman"/>
                        </a:rPr>
                        <a:t> gestión </a:t>
                      </a:r>
                      <a:r>
                        <a:rPr lang="es-CO" sz="1100" dirty="0" smtClean="0">
                          <a:latin typeface="Calibri"/>
                          <a:ea typeface="Calibri"/>
                          <a:cs typeface="Times New Roman"/>
                        </a:rPr>
                        <a:t>de correos electrónicos a cada funcionario .</a:t>
                      </a:r>
                    </a:p>
                    <a:p>
                      <a:pPr marL="342900" lvl="0" indent="-342900">
                        <a:lnSpc>
                          <a:spcPct val="115000"/>
                        </a:lnSpc>
                        <a:spcAft>
                          <a:spcPts val="0"/>
                        </a:spcAft>
                        <a:buFont typeface="Symbol"/>
                        <a:buChar char=""/>
                      </a:pPr>
                      <a:endParaRPr lang="es-CO" sz="1100" baseline="0" dirty="0" smtClean="0">
                        <a:latin typeface="Calibri"/>
                        <a:ea typeface="Calibri"/>
                        <a:cs typeface="Times New Roman"/>
                        <a:hlinkClick r:id="rId4" action="ppaction://hlinksldjump"/>
                      </a:endParaRPr>
                    </a:p>
                    <a:p>
                      <a:pPr marL="342900" lvl="0" indent="-342900">
                        <a:lnSpc>
                          <a:spcPct val="115000"/>
                        </a:lnSpc>
                        <a:spcAft>
                          <a:spcPts val="0"/>
                        </a:spcAft>
                        <a:buFont typeface="Symbol"/>
                        <a:buNone/>
                      </a:pPr>
                      <a:r>
                        <a:rPr lang="es-CO" sz="1100" baseline="0" dirty="0" smtClean="0">
                          <a:latin typeface="Calibri"/>
                          <a:ea typeface="Calibri"/>
                          <a:cs typeface="Times New Roman"/>
                          <a:hlinkClick r:id="rId4" action="ppaction://hlinksldjump"/>
                        </a:rPr>
                        <a:t>Diapositiva 33</a:t>
                      </a:r>
                      <a:endParaRPr lang="es-CO" sz="1100" baseline="0" dirty="0" smtClean="0">
                        <a:latin typeface="Calibri"/>
                        <a:ea typeface="Calibri"/>
                        <a:cs typeface="Times New Roman"/>
                      </a:endParaRPr>
                    </a:p>
                    <a:p>
                      <a:pPr marL="342900" lvl="0" indent="-342900">
                        <a:lnSpc>
                          <a:spcPct val="115000"/>
                        </a:lnSpc>
                        <a:spcAft>
                          <a:spcPts val="0"/>
                        </a:spcAft>
                        <a:buFont typeface="Symbol"/>
                        <a:buNone/>
                      </a:pPr>
                      <a:endParaRPr lang="es-CO" sz="1100" baseline="0" dirty="0" smtClean="0">
                        <a:latin typeface="Calibri"/>
                        <a:ea typeface="Calibri"/>
                        <a:cs typeface="Times New Roman"/>
                      </a:endParaRPr>
                    </a:p>
                    <a:p>
                      <a:pPr marL="342900" lvl="0" indent="-342900">
                        <a:lnSpc>
                          <a:spcPct val="115000"/>
                        </a:lnSpc>
                        <a:spcAft>
                          <a:spcPts val="0"/>
                        </a:spcAft>
                        <a:buFont typeface="Symbol"/>
                        <a:buNone/>
                      </a:pPr>
                      <a:r>
                        <a:rPr lang="es-CO" sz="1100" baseline="0" dirty="0" smtClean="0">
                          <a:latin typeface="Calibri"/>
                          <a:ea typeface="Calibri"/>
                          <a:cs typeface="Times New Roman"/>
                        </a:rPr>
                        <a:t>_______________________________</a:t>
                      </a:r>
                    </a:p>
                    <a:p>
                      <a:pPr marL="342900" lvl="0" indent="-342900">
                        <a:lnSpc>
                          <a:spcPct val="115000"/>
                        </a:lnSpc>
                        <a:spcAft>
                          <a:spcPts val="0"/>
                        </a:spcAft>
                        <a:buFont typeface="Symbol"/>
                        <a:buChar char=""/>
                      </a:pPr>
                      <a:r>
                        <a:rPr lang="es-CO" sz="1100" dirty="0" smtClean="0">
                          <a:latin typeface="Calibri"/>
                          <a:ea typeface="Calibri"/>
                          <a:cs typeface="Times New Roman"/>
                        </a:rPr>
                        <a:t>A través de los registros</a:t>
                      </a:r>
                      <a:r>
                        <a:rPr lang="es-CO" sz="1100" baseline="0" dirty="0" smtClean="0">
                          <a:latin typeface="Calibri"/>
                          <a:ea typeface="Calibri"/>
                          <a:cs typeface="Times New Roman"/>
                        </a:rPr>
                        <a:t> existentes  se puede seguir la secuencia a las solicitudes de los ciudadanos</a:t>
                      </a: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a:t>
                      </a:r>
                    </a:p>
                    <a:p>
                      <a:pPr marL="342900" lvl="0" indent="-342900">
                        <a:lnSpc>
                          <a:spcPct val="115000"/>
                        </a:lnSpc>
                        <a:spcAft>
                          <a:spcPts val="0"/>
                        </a:spcAft>
                        <a:buFont typeface="Symbol"/>
                        <a:buChar char=""/>
                      </a:pPr>
                      <a:r>
                        <a:rPr lang="es-CO" sz="1100" dirty="0" smtClean="0">
                          <a:latin typeface="Calibri"/>
                          <a:ea typeface="Calibri"/>
                          <a:cs typeface="Times New Roman"/>
                        </a:rPr>
                        <a:t>Los funcionarios </a:t>
                      </a:r>
                      <a:r>
                        <a:rPr lang="es-CO" sz="1100" dirty="0">
                          <a:latin typeface="Calibri"/>
                          <a:ea typeface="Calibri"/>
                          <a:cs typeface="Times New Roman"/>
                        </a:rPr>
                        <a:t>encargados </a:t>
                      </a:r>
                      <a:r>
                        <a:rPr lang="es-CO" sz="1100" dirty="0" smtClean="0">
                          <a:latin typeface="Calibri"/>
                          <a:ea typeface="Calibri"/>
                          <a:cs typeface="Times New Roman"/>
                        </a:rPr>
                        <a:t> de</a:t>
                      </a:r>
                      <a:r>
                        <a:rPr lang="es-CO" sz="1100" baseline="0" dirty="0" smtClean="0">
                          <a:latin typeface="Calibri"/>
                          <a:ea typeface="Calibri"/>
                          <a:cs typeface="Times New Roman"/>
                        </a:rPr>
                        <a:t> este canal</a:t>
                      </a:r>
                      <a:r>
                        <a:rPr lang="es-CO" sz="1100" dirty="0" smtClean="0">
                          <a:latin typeface="Calibri"/>
                          <a:ea typeface="Calibri"/>
                          <a:cs typeface="Times New Roman"/>
                        </a:rPr>
                        <a:t>, reciben </a:t>
                      </a:r>
                      <a:r>
                        <a:rPr lang="es-CO" sz="1100" dirty="0">
                          <a:latin typeface="Calibri"/>
                          <a:ea typeface="Calibri"/>
                          <a:cs typeface="Times New Roman"/>
                        </a:rPr>
                        <a:t>depuradas las peticiones efectivas para gestionar</a:t>
                      </a:r>
                      <a:r>
                        <a:rPr lang="es-CO" sz="1100" dirty="0" smtClean="0">
                          <a:latin typeface="Calibri"/>
                          <a:ea typeface="Calibri"/>
                          <a:cs typeface="Times New Roman"/>
                        </a:rPr>
                        <a:t>.</a:t>
                      </a:r>
                      <a:r>
                        <a:rPr lang="es-CO" sz="1100" baseline="0" dirty="0" smtClean="0">
                          <a:latin typeface="Calibri"/>
                          <a:ea typeface="Calibri"/>
                          <a:cs typeface="Times New Roman"/>
                        </a:rPr>
                        <a:t> </a:t>
                      </a:r>
                      <a:endParaRPr lang="es-CO" sz="1100" dirty="0">
                        <a:solidFill>
                          <a:srgbClr val="FF0000"/>
                        </a:solidFill>
                        <a:latin typeface="Calibri"/>
                        <a:ea typeface="Calibri"/>
                        <a:cs typeface="Times New Roman"/>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Arial" charset="0"/>
                        <a:buChar char="•"/>
                      </a:pPr>
                      <a:r>
                        <a:rPr lang="es-CO" sz="1100" dirty="0" smtClean="0">
                          <a:latin typeface="Calibri"/>
                          <a:ea typeface="Calibri"/>
                          <a:cs typeface="Times New Roman"/>
                        </a:rPr>
                        <a:t>Se </a:t>
                      </a:r>
                      <a:r>
                        <a:rPr lang="es-CO" sz="1100" dirty="0">
                          <a:latin typeface="Calibri"/>
                          <a:ea typeface="Calibri"/>
                          <a:cs typeface="Times New Roman"/>
                        </a:rPr>
                        <a:t>evita pérdida de la </a:t>
                      </a:r>
                      <a:r>
                        <a:rPr lang="es-CO" sz="1100" dirty="0" smtClean="0">
                          <a:latin typeface="Calibri"/>
                          <a:ea typeface="Calibri"/>
                          <a:cs typeface="Times New Roman"/>
                        </a:rPr>
                        <a:t>Información </a:t>
                      </a:r>
                      <a:r>
                        <a:rPr lang="es-CO" sz="1100" dirty="0">
                          <a:latin typeface="Calibri"/>
                          <a:ea typeface="Calibri"/>
                          <a:cs typeface="Times New Roman"/>
                        </a:rPr>
                        <a:t>(</a:t>
                      </a:r>
                      <a:r>
                        <a:rPr lang="es-CO" sz="1100" dirty="0" smtClean="0">
                          <a:latin typeface="Calibri"/>
                          <a:ea typeface="Calibri"/>
                          <a:cs typeface="Times New Roman"/>
                        </a:rPr>
                        <a:t>correos electrónicos)</a:t>
                      </a:r>
                    </a:p>
                    <a:p>
                      <a:pPr marL="342900" lvl="0" indent="-342900">
                        <a:lnSpc>
                          <a:spcPct val="115000"/>
                        </a:lnSpc>
                        <a:spcAft>
                          <a:spcPts val="0"/>
                        </a:spcAft>
                        <a:buFont typeface="Arial" charset="0"/>
                        <a:buChar char="•"/>
                      </a:pPr>
                      <a:r>
                        <a:rPr lang="es-CO" sz="1100" dirty="0" smtClean="0">
                          <a:latin typeface="Calibri"/>
                          <a:ea typeface="Calibri"/>
                          <a:cs typeface="Times New Roman"/>
                        </a:rPr>
                        <a:t>Se identifican</a:t>
                      </a:r>
                      <a:r>
                        <a:rPr lang="es-CO" sz="1100" baseline="0" dirty="0" smtClean="0">
                          <a:latin typeface="Calibri"/>
                          <a:ea typeface="Calibri"/>
                          <a:cs typeface="Times New Roman"/>
                        </a:rPr>
                        <a:t> responsabilidades en el manejo de la información al interior del grupo.</a:t>
                      </a:r>
                    </a:p>
                    <a:p>
                      <a:pPr marL="342900" lvl="0" indent="-342900">
                        <a:lnSpc>
                          <a:spcPct val="115000"/>
                        </a:lnSpc>
                        <a:spcAft>
                          <a:spcPts val="0"/>
                        </a:spcAft>
                        <a:buFont typeface="Arial" charset="0"/>
                        <a:buChar char="•"/>
                      </a:pPr>
                      <a:r>
                        <a:rPr kumimoji="0" lang="es-ES" sz="1100" kern="1200" dirty="0" smtClean="0">
                          <a:solidFill>
                            <a:schemeClr val="tx1"/>
                          </a:solidFill>
                          <a:latin typeface="Calibri"/>
                          <a:ea typeface="Calibri"/>
                          <a:cs typeface="Times New Roman"/>
                          <a:hlinkClick r:id="rId5" action="ppaction://hlinksldjump"/>
                        </a:rPr>
                        <a:t>Diapositiva 30</a:t>
                      </a:r>
                    </a:p>
                    <a:p>
                      <a:pPr marL="342900" lvl="0" indent="-342900">
                        <a:lnSpc>
                          <a:spcPct val="115000"/>
                        </a:lnSpc>
                        <a:spcAft>
                          <a:spcPts val="0"/>
                        </a:spcAft>
                        <a:buFont typeface="Arial" charset="0"/>
                        <a:buNone/>
                      </a:pPr>
                      <a:r>
                        <a:rPr lang="es-ES" sz="1100" dirty="0" smtClean="0">
                          <a:latin typeface="Calibri"/>
                          <a:ea typeface="Calibri"/>
                          <a:cs typeface="Times New Roman"/>
                        </a:rPr>
                        <a:t> </a:t>
                      </a:r>
                      <a:r>
                        <a:rPr lang="es-ES" sz="1100" dirty="0" smtClean="0">
                          <a:latin typeface="Calibri"/>
                          <a:ea typeface="Calibri"/>
                          <a:cs typeface="Times New Roman"/>
                          <a:hlinkClick r:id="rId6" action="ppaction://hlinksldjump"/>
                        </a:rPr>
                        <a:t>             Diapositiva 31</a:t>
                      </a:r>
                      <a:endParaRPr lang="es-ES" sz="1100" dirty="0" smtClean="0">
                        <a:latin typeface="Calibri"/>
                        <a:ea typeface="Calibri"/>
                        <a:cs typeface="Times New Roman"/>
                      </a:endParaRPr>
                    </a:p>
                    <a:p>
                      <a:pPr marL="342900" lvl="0" indent="-342900">
                        <a:lnSpc>
                          <a:spcPct val="115000"/>
                        </a:lnSpc>
                        <a:spcAft>
                          <a:spcPts val="0"/>
                        </a:spcAft>
                        <a:buFont typeface="Arial" charset="0"/>
                        <a:buNone/>
                      </a:pPr>
                      <a:endParaRPr lang="es-ES"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______________________________________</a:t>
                      </a:r>
                    </a:p>
                    <a:p>
                      <a:pPr marL="342900" lvl="0" indent="-342900">
                        <a:lnSpc>
                          <a:spcPct val="115000"/>
                        </a:lnSpc>
                        <a:spcAft>
                          <a:spcPts val="0"/>
                        </a:spcAft>
                        <a:buFont typeface="Symbol"/>
                        <a:buChar char=""/>
                      </a:pPr>
                      <a:r>
                        <a:rPr lang="es-CO" sz="1100" baseline="0" dirty="0" smtClean="0">
                          <a:solidFill>
                            <a:schemeClr val="tx1"/>
                          </a:solidFill>
                          <a:latin typeface="Calibri"/>
                          <a:ea typeface="Calibri"/>
                          <a:cs typeface="Times New Roman"/>
                        </a:rPr>
                        <a:t>NO hay quejas de las dependencias por envío del mismo correo dos o más veces</a:t>
                      </a:r>
                    </a:p>
                    <a:p>
                      <a:pPr marL="342900" lvl="0" indent="-342900">
                        <a:lnSpc>
                          <a:spcPct val="115000"/>
                        </a:lnSpc>
                        <a:spcAft>
                          <a:spcPts val="0"/>
                        </a:spcAft>
                        <a:buFont typeface="Symbol"/>
                        <a:buChar char=""/>
                      </a:pPr>
                      <a:endParaRPr lang="es-CO" sz="1100" dirty="0" smtClean="0">
                        <a:solidFill>
                          <a:schemeClr val="tx1"/>
                        </a:solidFill>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______________________________________</a:t>
                      </a: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CO" sz="1100" dirty="0" smtClean="0">
                          <a:solidFill>
                            <a:schemeClr val="tx1"/>
                          </a:solidFill>
                          <a:latin typeface="Calibri"/>
                          <a:ea typeface="Calibri"/>
                          <a:cs typeface="Times New Roman"/>
                        </a:rPr>
                        <a:t>Se facilita la trazabilidad  de</a:t>
                      </a:r>
                      <a:r>
                        <a:rPr lang="es-CO" sz="1100" baseline="0" dirty="0" smtClean="0">
                          <a:solidFill>
                            <a:schemeClr val="tx1"/>
                          </a:solidFill>
                          <a:latin typeface="Calibri"/>
                          <a:ea typeface="Calibri"/>
                          <a:cs typeface="Times New Roman"/>
                        </a:rPr>
                        <a:t> las solicitudes de los ciudadanos</a:t>
                      </a:r>
                    </a:p>
                    <a:p>
                      <a:pPr marL="342900" marR="0" lvl="0" indent="-342900" algn="l" defTabSz="914400" rtl="0" eaLnBrk="1" fontAlgn="auto" latinLnBrk="0" hangingPunct="1">
                        <a:lnSpc>
                          <a:spcPct val="115000"/>
                        </a:lnSpc>
                        <a:spcBef>
                          <a:spcPts val="0"/>
                        </a:spcBef>
                        <a:spcAft>
                          <a:spcPts val="0"/>
                        </a:spcAft>
                        <a:buClrTx/>
                        <a:buSzTx/>
                        <a:buFont typeface="Symbol"/>
                        <a:buNone/>
                        <a:tabLst/>
                        <a:defRPr/>
                      </a:pPr>
                      <a:endParaRPr lang="es-CO" sz="1100" baseline="0" dirty="0" smtClean="0">
                        <a:solidFill>
                          <a:schemeClr val="tx1"/>
                        </a:solidFill>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______________________________________</a:t>
                      </a:r>
                    </a:p>
                    <a:p>
                      <a:pPr marL="342900" lvl="0" indent="-342900">
                        <a:lnSpc>
                          <a:spcPct val="115000"/>
                        </a:lnSpc>
                        <a:spcAft>
                          <a:spcPts val="0"/>
                        </a:spcAft>
                        <a:buFont typeface="Symbol"/>
                        <a:buChar char=""/>
                      </a:pPr>
                      <a:r>
                        <a:rPr lang="es-CO" sz="1100" dirty="0" smtClean="0">
                          <a:latin typeface="Calibri"/>
                          <a:ea typeface="Calibri"/>
                          <a:cs typeface="Times New Roman"/>
                        </a:rPr>
                        <a:t>Se </a:t>
                      </a:r>
                      <a:r>
                        <a:rPr lang="es-CO" sz="1100" dirty="0">
                          <a:latin typeface="Calibri"/>
                          <a:ea typeface="Calibri"/>
                          <a:cs typeface="Times New Roman"/>
                        </a:rPr>
                        <a:t>incrementa la eficiencia en la </a:t>
                      </a:r>
                      <a:endParaRPr lang="es-CO" sz="1100" dirty="0" smtClean="0">
                        <a:latin typeface="Calibri"/>
                        <a:ea typeface="Calibri"/>
                        <a:cs typeface="Times New Roman"/>
                      </a:endParaRPr>
                    </a:p>
                    <a:p>
                      <a:pPr marL="342900" lvl="0" indent="-342900">
                        <a:lnSpc>
                          <a:spcPct val="115000"/>
                        </a:lnSpc>
                        <a:spcAft>
                          <a:spcPts val="0"/>
                        </a:spcAft>
                        <a:buFont typeface="Symbol"/>
                        <a:buNone/>
                      </a:pPr>
                      <a:r>
                        <a:rPr lang="es-CO" sz="1100" dirty="0" smtClean="0">
                          <a:latin typeface="Calibri"/>
                          <a:ea typeface="Calibri"/>
                          <a:cs typeface="Times New Roman"/>
                        </a:rPr>
                        <a:t>            gestión </a:t>
                      </a:r>
                      <a:r>
                        <a:rPr lang="es-CO" sz="1100" dirty="0">
                          <a:latin typeface="Calibri"/>
                          <a:ea typeface="Calibri"/>
                          <a:cs typeface="Times New Roman"/>
                        </a:rPr>
                        <a:t>del </a:t>
                      </a:r>
                      <a:r>
                        <a:rPr lang="es-CO" sz="1100" dirty="0" smtClean="0">
                          <a:latin typeface="Calibri"/>
                          <a:ea typeface="Calibri"/>
                          <a:cs typeface="Times New Roman"/>
                        </a:rPr>
                        <a:t>Grupo.</a:t>
                      </a:r>
                    </a:p>
                    <a:p>
                      <a:pPr marL="342900" lvl="0" indent="-342900">
                        <a:lnSpc>
                          <a:spcPct val="115000"/>
                        </a:lnSpc>
                        <a:spcAft>
                          <a:spcPts val="0"/>
                        </a:spcAft>
                        <a:buFont typeface="Symbol"/>
                        <a:buNone/>
                      </a:pPr>
                      <a:endParaRPr lang="es-CO" sz="1100" dirty="0" smtClean="0">
                        <a:latin typeface="Calibri"/>
                        <a:ea typeface="Calibri"/>
                        <a:cs typeface="Times New Roman"/>
                      </a:endParaRPr>
                    </a:p>
                    <a:p>
                      <a:pPr marL="342900" lvl="0" indent="-342900">
                        <a:lnSpc>
                          <a:spcPct val="115000"/>
                        </a:lnSpc>
                        <a:spcAft>
                          <a:spcPts val="0"/>
                        </a:spcAft>
                        <a:buFont typeface="Arial" charset="0"/>
                        <a:buChar char="•"/>
                      </a:pPr>
                      <a:r>
                        <a:rPr lang="es-CO" sz="1100" dirty="0" smtClean="0">
                          <a:latin typeface="Calibri"/>
                          <a:ea typeface="Calibri"/>
                          <a:cs typeface="Times New Roman"/>
                        </a:rPr>
                        <a:t>Se puede</a:t>
                      </a:r>
                      <a:r>
                        <a:rPr lang="es-CO" sz="1100" baseline="0" dirty="0" smtClean="0">
                          <a:latin typeface="Calibri"/>
                          <a:ea typeface="Calibri"/>
                          <a:cs typeface="Times New Roman"/>
                        </a:rPr>
                        <a:t> conocer la capacidad de </a:t>
                      </a:r>
                    </a:p>
                    <a:p>
                      <a:pPr marL="342900" lvl="0" indent="-342900">
                        <a:lnSpc>
                          <a:spcPct val="115000"/>
                        </a:lnSpc>
                        <a:spcAft>
                          <a:spcPts val="0"/>
                        </a:spcAft>
                        <a:buFont typeface="Arial" charset="0"/>
                        <a:buNone/>
                      </a:pPr>
                      <a:r>
                        <a:rPr lang="es-CO" sz="1100" baseline="0" dirty="0" smtClean="0">
                          <a:latin typeface="Calibri"/>
                          <a:ea typeface="Calibri"/>
                          <a:cs typeface="Times New Roman"/>
                        </a:rPr>
                        <a:t>            respuesta del mismo</a:t>
                      </a:r>
                      <a:r>
                        <a:rPr lang="es-CO" sz="1100" dirty="0" smtClean="0">
                          <a:latin typeface="Calibri"/>
                          <a:ea typeface="Calibri"/>
                          <a:cs typeface="Times New Roman"/>
                        </a:rPr>
                        <a:t>.</a:t>
                      </a:r>
                    </a:p>
                    <a:p>
                      <a:pPr marL="342900" lvl="0" indent="-342900">
                        <a:lnSpc>
                          <a:spcPct val="115000"/>
                        </a:lnSpc>
                        <a:spcAft>
                          <a:spcPts val="0"/>
                        </a:spcAft>
                        <a:buFont typeface="Symbol"/>
                        <a:buNone/>
                      </a:pPr>
                      <a:endParaRPr lang="es-CO" sz="1100" dirty="0" smtClean="0">
                        <a:latin typeface="Calibri"/>
                        <a:ea typeface="Calibri"/>
                        <a:cs typeface="Times New Roman"/>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9" name="8 CuadroTexto"/>
          <p:cNvSpPr txBox="1"/>
          <p:nvPr/>
        </p:nvSpPr>
        <p:spPr>
          <a:xfrm>
            <a:off x="642910" y="2285992"/>
            <a:ext cx="285752" cy="3693319"/>
          </a:xfrm>
          <a:prstGeom prst="rect">
            <a:avLst/>
          </a:prstGeom>
          <a:solidFill>
            <a:srgbClr val="FF9900"/>
          </a:solidFill>
        </p:spPr>
        <p:txBody>
          <a:bodyPr wrap="square" rtlCol="0">
            <a:spAutoFit/>
          </a:bodyPr>
          <a:lstStyle/>
          <a:p>
            <a:pPr algn="ctr"/>
            <a:r>
              <a:rPr lang="es-ES" b="1" dirty="0" smtClean="0"/>
              <a:t>PROCEDIMIENTO</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http://www.istockphoto.com/file_thumbview_approve/5321153/1/istockphoto_5321153-stop-please.jpg">
            <a:hlinkClick r:id="rId3"/>
          </p:cNvPr>
          <p:cNvPicPr>
            <a:picLocks noChangeAspect="1" noChangeArrowheads="1"/>
          </p:cNvPicPr>
          <p:nvPr/>
        </p:nvPicPr>
        <p:blipFill>
          <a:blip r:embed="rId4" cstate="print"/>
          <a:srcRect/>
          <a:stretch>
            <a:fillRect/>
          </a:stretch>
        </p:blipFill>
        <p:spPr bwMode="auto">
          <a:xfrm>
            <a:off x="0" y="2857496"/>
            <a:ext cx="1760159" cy="2357430"/>
          </a:xfrm>
          <a:prstGeom prst="rect">
            <a:avLst/>
          </a:prstGeom>
          <a:noFill/>
          <a:ln w="9525">
            <a:noFill/>
            <a:miter lim="800000"/>
            <a:headEnd/>
            <a:tailEnd/>
          </a:ln>
        </p:spPr>
      </p:pic>
      <p:pic>
        <p:nvPicPr>
          <p:cNvPr id="4099" name="Picture 7"/>
          <p:cNvPicPr>
            <a:picLocks noChangeAspect="1" noChangeArrowheads="1"/>
          </p:cNvPicPr>
          <p:nvPr/>
        </p:nvPicPr>
        <p:blipFill>
          <a:blip r:embed="rId5" cstate="print"/>
          <a:srcRect/>
          <a:stretch>
            <a:fillRect/>
          </a:stretch>
        </p:blipFill>
        <p:spPr bwMode="auto">
          <a:xfrm>
            <a:off x="-32" y="0"/>
            <a:ext cx="9144000" cy="1303338"/>
          </a:xfrm>
          <a:prstGeom prst="rect">
            <a:avLst/>
          </a:prstGeom>
          <a:noFill/>
          <a:ln w="9525">
            <a:noFill/>
            <a:miter lim="800000"/>
            <a:headEnd/>
            <a:tailEnd/>
          </a:ln>
        </p:spPr>
      </p:pic>
      <p:sp>
        <p:nvSpPr>
          <p:cNvPr id="4100"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7" name="Rectangle 5"/>
          <p:cNvSpPr>
            <a:spLocks noChangeArrowheads="1"/>
          </p:cNvSpPr>
          <p:nvPr/>
        </p:nvSpPr>
        <p:spPr bwMode="auto">
          <a:xfrm>
            <a:off x="1619250" y="4446588"/>
            <a:ext cx="6670675" cy="2078037"/>
          </a:xfrm>
          <a:prstGeom prst="rect">
            <a:avLst/>
          </a:prstGeom>
          <a:noFill/>
          <a:ln w="9525">
            <a:noFill/>
            <a:miter lim="800000"/>
            <a:headEnd/>
            <a:tailEnd/>
          </a:ln>
        </p:spPr>
        <p:txBody>
          <a:bodyPr/>
          <a:lstStyle/>
          <a:p>
            <a:pPr marL="342900" indent="-342900" algn="just" eaLnBrk="0" hangingPunct="0">
              <a:lnSpc>
                <a:spcPct val="90000"/>
              </a:lnSpc>
              <a:spcBef>
                <a:spcPct val="20000"/>
              </a:spcBef>
              <a:buClr>
                <a:srgbClr val="008000"/>
              </a:buClr>
            </a:pPr>
            <a:r>
              <a:rPr lang="es-CO" sz="2000">
                <a:latin typeface="Verdana" pitchFamily="34" charset="0"/>
              </a:rPr>
              <a:t>	</a:t>
            </a:r>
            <a:endParaRPr lang="es-ES" sz="2000">
              <a:latin typeface="Verdana" pitchFamily="34" charset="0"/>
            </a:endParaRPr>
          </a:p>
        </p:txBody>
      </p:sp>
      <p:sp>
        <p:nvSpPr>
          <p:cNvPr id="8" name="Rectangle 7"/>
          <p:cNvSpPr>
            <a:spLocks noChangeArrowheads="1"/>
          </p:cNvSpPr>
          <p:nvPr/>
        </p:nvSpPr>
        <p:spPr bwMode="auto">
          <a:xfrm>
            <a:off x="323850" y="1819275"/>
            <a:ext cx="8534400" cy="457200"/>
          </a:xfrm>
          <a:prstGeom prst="rect">
            <a:avLst/>
          </a:prstGeom>
          <a:noFill/>
          <a:ln w="9525">
            <a:noFill/>
            <a:miter lim="800000"/>
            <a:headEnd/>
            <a:tailEnd/>
          </a:ln>
        </p:spPr>
        <p:txBody>
          <a:bodyPr anchor="ctr"/>
          <a:lstStyle/>
          <a:p>
            <a:pPr algn="ctr" eaLnBrk="0" hangingPunct="0"/>
            <a:endParaRPr lang="es-CO" sz="4000">
              <a:solidFill>
                <a:schemeClr val="tx2"/>
              </a:solidFill>
              <a:latin typeface="Arial Narrow" pitchFamily="34" charset="0"/>
              <a:cs typeface="Times New Roman" pitchFamily="18" charset="0"/>
            </a:endParaRPr>
          </a:p>
        </p:txBody>
      </p:sp>
      <p:graphicFrame>
        <p:nvGraphicFramePr>
          <p:cNvPr id="12" name="11 Tabla"/>
          <p:cNvGraphicFramePr>
            <a:graphicFrameLocks noGrp="1"/>
          </p:cNvGraphicFramePr>
          <p:nvPr/>
        </p:nvGraphicFramePr>
        <p:xfrm>
          <a:off x="1428729" y="2000241"/>
          <a:ext cx="7358113" cy="4143404"/>
        </p:xfrm>
        <a:graphic>
          <a:graphicData uri="http://schemas.openxmlformats.org/drawingml/2006/table">
            <a:tbl>
              <a:tblPr/>
              <a:tblGrid>
                <a:gridCol w="500066"/>
                <a:gridCol w="1928826"/>
                <a:gridCol w="2286016"/>
                <a:gridCol w="2643205"/>
              </a:tblGrid>
              <a:tr h="463099">
                <a:tc>
                  <a:txBody>
                    <a:bodyPr/>
                    <a:lstStyle/>
                    <a:p>
                      <a:pPr algn="ctr">
                        <a:lnSpc>
                          <a:spcPct val="115000"/>
                        </a:lnSpc>
                        <a:spcAft>
                          <a:spcPts val="0"/>
                        </a:spcAft>
                      </a:pPr>
                      <a:endParaRPr lang="es-CO" sz="1400" dirty="0">
                        <a:solidFill>
                          <a:schemeClr val="bg1"/>
                        </a:solidFill>
                        <a:latin typeface="Calibri"/>
                        <a:ea typeface="Calibri"/>
                        <a:cs typeface="Times New Roman"/>
                      </a:endParaRPr>
                    </a:p>
                  </a:txBody>
                  <a:tcPr marL="48499" marR="48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ANTES</a:t>
                      </a:r>
                      <a:endParaRPr lang="es-CO" sz="1400" dirty="0">
                        <a:solidFill>
                          <a:schemeClr val="bg1"/>
                        </a:solidFill>
                        <a:latin typeface="Calibri"/>
                        <a:ea typeface="Calibri"/>
                        <a:cs typeface="Times New Roman"/>
                      </a:endParaRPr>
                    </a:p>
                  </a:txBody>
                  <a:tcPr marL="48499" marR="48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DESPUÉS</a:t>
                      </a:r>
                      <a:endParaRPr lang="es-CO" sz="1400" dirty="0">
                        <a:solidFill>
                          <a:schemeClr val="bg1"/>
                        </a:solidFill>
                        <a:latin typeface="Calibri"/>
                        <a:ea typeface="Calibri"/>
                        <a:cs typeface="Times New Roman"/>
                      </a:endParaRPr>
                    </a:p>
                  </a:txBody>
                  <a:tcPr marL="48499" marR="48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SITUACIÓN MEJORADA</a:t>
                      </a:r>
                      <a:endParaRPr lang="es-CO" sz="1400" dirty="0">
                        <a:solidFill>
                          <a:schemeClr val="bg1"/>
                        </a:solidFill>
                        <a:latin typeface="Calibri"/>
                        <a:ea typeface="Calibri"/>
                        <a:cs typeface="Times New Roman"/>
                      </a:endParaRPr>
                    </a:p>
                  </a:txBody>
                  <a:tcPr marL="48499" marR="48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r>
              <a:tr h="1782734">
                <a:tc rowSpan="2">
                  <a:txBody>
                    <a:bodyPr/>
                    <a:lstStyle/>
                    <a:p>
                      <a:pPr marL="342900" lvl="0" indent="-342900">
                        <a:lnSpc>
                          <a:spcPct val="115000"/>
                        </a:lnSpc>
                        <a:spcAft>
                          <a:spcPts val="0"/>
                        </a:spcAft>
                        <a:buFont typeface="Symbol"/>
                        <a:buChar char=""/>
                      </a:pPr>
                      <a:endParaRPr lang="es-CO" sz="8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300" dirty="0">
                          <a:solidFill>
                            <a:schemeClr val="tx1"/>
                          </a:solidFill>
                          <a:latin typeface="Calibri"/>
                          <a:ea typeface="Calibri"/>
                          <a:cs typeface="Times New Roman"/>
                        </a:rPr>
                        <a:t>No había unidad de criterio para el registro de la </a:t>
                      </a:r>
                      <a:r>
                        <a:rPr lang="es-CO" sz="1300" dirty="0" smtClean="0">
                          <a:solidFill>
                            <a:schemeClr val="tx1"/>
                          </a:solidFill>
                          <a:latin typeface="Calibri"/>
                          <a:ea typeface="Calibri"/>
                          <a:cs typeface="Times New Roman"/>
                        </a:rPr>
                        <a:t>gestión</a:t>
                      </a:r>
                      <a:r>
                        <a:rPr lang="es-CO" sz="1300" baseline="0" dirty="0" smtClean="0">
                          <a:solidFill>
                            <a:schemeClr val="tx1"/>
                          </a:solidFill>
                          <a:latin typeface="Calibri"/>
                          <a:ea typeface="Calibri"/>
                          <a:cs typeface="Times New Roman"/>
                        </a:rPr>
                        <a:t> en los formatos  existentes.</a:t>
                      </a:r>
                      <a:endParaRPr lang="es-CO" sz="8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300" dirty="0">
                          <a:solidFill>
                            <a:schemeClr val="tx1"/>
                          </a:solidFill>
                          <a:latin typeface="Calibri"/>
                          <a:ea typeface="Calibri"/>
                          <a:cs typeface="Times New Roman"/>
                        </a:rPr>
                        <a:t>Se analizó y ajustó de acuerdo a las necesidades un registro único </a:t>
                      </a:r>
                      <a:r>
                        <a:rPr lang="es-CO" sz="1300" dirty="0" smtClean="0">
                          <a:solidFill>
                            <a:schemeClr val="tx1"/>
                          </a:solidFill>
                          <a:latin typeface="Calibri"/>
                          <a:ea typeface="Calibri"/>
                          <a:cs typeface="Times New Roman"/>
                        </a:rPr>
                        <a:t>predeterminado.</a:t>
                      </a:r>
                    </a:p>
                    <a:p>
                      <a:pPr marL="342900" lvl="0" indent="-342900">
                        <a:lnSpc>
                          <a:spcPct val="115000"/>
                        </a:lnSpc>
                        <a:spcAft>
                          <a:spcPts val="0"/>
                        </a:spcAft>
                        <a:buFont typeface="Symbol"/>
                        <a:buChar char=""/>
                      </a:pPr>
                      <a:endParaRPr lang="es-CO" sz="1300" dirty="0" smtClean="0">
                        <a:solidFill>
                          <a:schemeClr val="tx1"/>
                        </a:solidFill>
                        <a:latin typeface="Calibri"/>
                        <a:ea typeface="Calibri"/>
                        <a:cs typeface="Times New Roman"/>
                      </a:endParaRPr>
                    </a:p>
                    <a:p>
                      <a:pPr marL="342900" lvl="0" indent="-342900">
                        <a:lnSpc>
                          <a:spcPct val="115000"/>
                        </a:lnSpc>
                        <a:spcAft>
                          <a:spcPts val="0"/>
                        </a:spcAft>
                        <a:buFont typeface="Symbol"/>
                        <a:buChar char=""/>
                      </a:pPr>
                      <a:r>
                        <a:rPr lang="es-CO" sz="1050" dirty="0" smtClean="0">
                          <a:solidFill>
                            <a:schemeClr val="tx1"/>
                          </a:solidFill>
                          <a:latin typeface="Calibri"/>
                          <a:ea typeface="Calibri"/>
                          <a:cs typeface="Times New Roman"/>
                          <a:hlinkClick r:id="rId6" action="ppaction://hlinksldjump"/>
                        </a:rPr>
                        <a:t>Diapositiva 32</a:t>
                      </a:r>
                      <a:endParaRPr lang="es-CO" sz="105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300" dirty="0">
                          <a:solidFill>
                            <a:schemeClr val="tx1"/>
                          </a:solidFill>
                          <a:latin typeface="Calibri"/>
                          <a:ea typeface="Calibri"/>
                          <a:cs typeface="Times New Roman"/>
                        </a:rPr>
                        <a:t>Unidad de criterios para la recolección de la información</a:t>
                      </a:r>
                      <a:r>
                        <a:rPr lang="es-CO" sz="1300" dirty="0" smtClean="0">
                          <a:solidFill>
                            <a:schemeClr val="tx1"/>
                          </a:solidFill>
                          <a:latin typeface="Calibri"/>
                          <a:ea typeface="Calibri"/>
                          <a:cs typeface="Times New Roman"/>
                        </a:rPr>
                        <a:t>.</a:t>
                      </a:r>
                    </a:p>
                    <a:p>
                      <a:pPr marL="342900" lvl="0" indent="-342900">
                        <a:lnSpc>
                          <a:spcPct val="115000"/>
                        </a:lnSpc>
                        <a:spcAft>
                          <a:spcPts val="0"/>
                        </a:spcAft>
                        <a:buFont typeface="Symbol"/>
                        <a:buNone/>
                      </a:pPr>
                      <a:endParaRPr lang="es-CO" sz="800" dirty="0">
                        <a:solidFill>
                          <a:schemeClr val="tx1"/>
                        </a:solidFill>
                        <a:latin typeface="Calibri"/>
                        <a:ea typeface="Calibri"/>
                        <a:cs typeface="Times New Roman"/>
                      </a:endParaRPr>
                    </a:p>
                    <a:p>
                      <a:pPr marL="342900" lvl="0" indent="-342900">
                        <a:lnSpc>
                          <a:spcPct val="115000"/>
                        </a:lnSpc>
                        <a:spcAft>
                          <a:spcPts val="0"/>
                        </a:spcAft>
                        <a:buFont typeface="Symbol"/>
                        <a:buChar char=""/>
                      </a:pPr>
                      <a:r>
                        <a:rPr lang="es-CO" sz="1300" dirty="0">
                          <a:solidFill>
                            <a:schemeClr val="tx1"/>
                          </a:solidFill>
                          <a:latin typeface="Calibri"/>
                          <a:ea typeface="Calibri"/>
                          <a:cs typeface="Times New Roman"/>
                        </a:rPr>
                        <a:t>Facilidad en el manejo de la </a:t>
                      </a:r>
                      <a:r>
                        <a:rPr lang="es-CO" sz="1300" dirty="0" smtClean="0">
                          <a:solidFill>
                            <a:schemeClr val="tx1"/>
                          </a:solidFill>
                          <a:latin typeface="Calibri"/>
                          <a:ea typeface="Calibri"/>
                          <a:cs typeface="Times New Roman"/>
                        </a:rPr>
                        <a:t>información </a:t>
                      </a:r>
                      <a:r>
                        <a:rPr lang="es-CO" sz="1300" dirty="0">
                          <a:solidFill>
                            <a:schemeClr val="tx1"/>
                          </a:solidFill>
                          <a:latin typeface="Calibri"/>
                          <a:ea typeface="Calibri"/>
                          <a:cs typeface="Times New Roman"/>
                        </a:rPr>
                        <a:t>y su análisis</a:t>
                      </a:r>
                      <a:r>
                        <a:rPr lang="es-CO" sz="1300" dirty="0" smtClean="0">
                          <a:solidFill>
                            <a:schemeClr val="tx1"/>
                          </a:solidFill>
                          <a:latin typeface="Calibri"/>
                          <a:ea typeface="Calibri"/>
                          <a:cs typeface="Times New Roman"/>
                        </a:rPr>
                        <a:t>.</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897571">
                <a:tc vMerge="1">
                  <a:txBody>
                    <a:bodyPr/>
                    <a:lstStyle/>
                    <a:p>
                      <a:pPr marL="342900" lvl="0" indent="-342900">
                        <a:lnSpc>
                          <a:spcPct val="115000"/>
                        </a:lnSpc>
                        <a:spcAft>
                          <a:spcPts val="0"/>
                        </a:spcAft>
                        <a:buFont typeface="Symbol"/>
                        <a:buChar char=""/>
                      </a:pPr>
                      <a:endParaRPr lang="es-CO" sz="800" dirty="0">
                        <a:solidFill>
                          <a:srgbClr val="FF0000"/>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300" dirty="0">
                          <a:solidFill>
                            <a:schemeClr val="tx1"/>
                          </a:solidFill>
                          <a:latin typeface="Calibri"/>
                          <a:ea typeface="Calibri"/>
                          <a:cs typeface="Times New Roman"/>
                        </a:rPr>
                        <a:t>No se realizaba seguimiento a las solicitudes</a:t>
                      </a:r>
                      <a:r>
                        <a:rPr lang="es-CO" sz="1300" dirty="0" smtClean="0">
                          <a:solidFill>
                            <a:schemeClr val="tx1"/>
                          </a:solidFill>
                          <a:latin typeface="Calibri"/>
                          <a:ea typeface="Calibri"/>
                          <a:cs typeface="Times New Roman"/>
                        </a:rPr>
                        <a:t>. </a:t>
                      </a:r>
                      <a:endParaRPr lang="es-CO" sz="800" dirty="0">
                        <a:solidFill>
                          <a:srgbClr val="FF0000"/>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lang="es-CO" sz="1300" dirty="0" smtClean="0">
                          <a:solidFill>
                            <a:schemeClr val="tx1"/>
                          </a:solidFill>
                          <a:latin typeface="Calibri"/>
                          <a:ea typeface="Calibri"/>
                          <a:cs typeface="Times New Roman"/>
                        </a:rPr>
                        <a:t>En</a:t>
                      </a:r>
                      <a:r>
                        <a:rPr lang="es-CO" sz="1300" baseline="0" dirty="0" smtClean="0">
                          <a:solidFill>
                            <a:schemeClr val="tx1"/>
                          </a:solidFill>
                          <a:latin typeface="Calibri"/>
                          <a:ea typeface="Calibri"/>
                          <a:cs typeface="Times New Roman"/>
                        </a:rPr>
                        <a:t> </a:t>
                      </a:r>
                      <a:r>
                        <a:rPr lang="es-CO" sz="1300" dirty="0" smtClean="0">
                          <a:solidFill>
                            <a:schemeClr val="tx1"/>
                          </a:solidFill>
                          <a:latin typeface="Calibri"/>
                          <a:ea typeface="Calibri"/>
                          <a:cs typeface="Times New Roman"/>
                        </a:rPr>
                        <a:t> marzo de 2010</a:t>
                      </a:r>
                      <a:r>
                        <a:rPr lang="es-CO" sz="1300" baseline="0" dirty="0" smtClean="0">
                          <a:solidFill>
                            <a:schemeClr val="tx1"/>
                          </a:solidFill>
                          <a:latin typeface="Calibri"/>
                          <a:ea typeface="Calibri"/>
                          <a:cs typeface="Times New Roman"/>
                        </a:rPr>
                        <a:t>  se inicia la </a:t>
                      </a:r>
                      <a:r>
                        <a:rPr lang="es-CO" sz="1300" dirty="0" smtClean="0">
                          <a:solidFill>
                            <a:schemeClr val="tx1"/>
                          </a:solidFill>
                          <a:latin typeface="Calibri"/>
                          <a:ea typeface="Calibri"/>
                          <a:cs typeface="Times New Roman"/>
                        </a:rPr>
                        <a:t>revisión  </a:t>
                      </a:r>
                      <a:r>
                        <a:rPr lang="es-CO" sz="1300" dirty="0">
                          <a:solidFill>
                            <a:schemeClr val="tx1"/>
                          </a:solidFill>
                          <a:latin typeface="Calibri"/>
                          <a:ea typeface="Calibri"/>
                          <a:cs typeface="Times New Roman"/>
                        </a:rPr>
                        <a:t>de las solicitudes sin </a:t>
                      </a:r>
                      <a:r>
                        <a:rPr lang="es-CO" sz="1300" dirty="0" smtClean="0">
                          <a:solidFill>
                            <a:schemeClr val="tx1"/>
                          </a:solidFill>
                          <a:latin typeface="Calibri"/>
                          <a:ea typeface="Calibri"/>
                          <a:cs typeface="Times New Roman"/>
                        </a:rPr>
                        <a:t>respuesta, </a:t>
                      </a:r>
                      <a:r>
                        <a:rPr lang="es-CO" sz="1300" dirty="0">
                          <a:solidFill>
                            <a:schemeClr val="tx1"/>
                          </a:solidFill>
                          <a:latin typeface="Calibri"/>
                          <a:ea typeface="Calibri"/>
                          <a:cs typeface="Times New Roman"/>
                        </a:rPr>
                        <a:t>por </a:t>
                      </a:r>
                      <a:r>
                        <a:rPr lang="es-CO" sz="1300" dirty="0" smtClean="0">
                          <a:solidFill>
                            <a:schemeClr val="tx1"/>
                          </a:solidFill>
                          <a:latin typeface="Calibri"/>
                          <a:ea typeface="Calibri"/>
                          <a:cs typeface="Times New Roman"/>
                        </a:rPr>
                        <a:t>dependencia,  radicadas desde el 15 de octubre de 2009.</a:t>
                      </a:r>
                      <a:endParaRPr lang="es-CO" sz="8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300" kern="1200" dirty="0">
                          <a:solidFill>
                            <a:schemeClr val="tx1"/>
                          </a:solidFill>
                          <a:latin typeface="Calibri"/>
                          <a:ea typeface="Calibri"/>
                          <a:cs typeface="Times New Roman"/>
                        </a:rPr>
                        <a:t>Se </a:t>
                      </a:r>
                      <a:r>
                        <a:rPr kumimoji="0" lang="es-CO" sz="1300" kern="1200" dirty="0" smtClean="0">
                          <a:solidFill>
                            <a:schemeClr val="tx1"/>
                          </a:solidFill>
                          <a:latin typeface="Calibri"/>
                          <a:ea typeface="Calibri"/>
                          <a:cs typeface="Times New Roman"/>
                        </a:rPr>
                        <a:t> hace </a:t>
                      </a:r>
                      <a:r>
                        <a:rPr kumimoji="0" lang="es-CO" sz="1300" kern="1200" dirty="0">
                          <a:solidFill>
                            <a:schemeClr val="tx1"/>
                          </a:solidFill>
                          <a:latin typeface="Calibri"/>
                          <a:ea typeface="Calibri"/>
                          <a:cs typeface="Times New Roman"/>
                        </a:rPr>
                        <a:t>control de las solicitudes de los ciudadanos</a:t>
                      </a:r>
                      <a:r>
                        <a:rPr kumimoji="0" lang="es-CO" sz="1300" kern="1200" dirty="0" smtClean="0">
                          <a:solidFill>
                            <a:schemeClr val="tx1"/>
                          </a:solidFill>
                          <a:latin typeface="Calibri"/>
                          <a:ea typeface="Calibri"/>
                          <a:cs typeface="Times New Roman"/>
                        </a:rPr>
                        <a:t>.</a:t>
                      </a:r>
                    </a:p>
                    <a:p>
                      <a:pPr marL="342900" lvl="0" indent="-342900">
                        <a:lnSpc>
                          <a:spcPct val="115000"/>
                        </a:lnSpc>
                        <a:spcAft>
                          <a:spcPts val="0"/>
                        </a:spcAft>
                        <a:buFont typeface="Symbol"/>
                        <a:buNone/>
                      </a:pPr>
                      <a:endParaRPr kumimoji="0" lang="es-CO" sz="1300" kern="1200" dirty="0" smtClean="0">
                        <a:solidFill>
                          <a:schemeClr val="tx1"/>
                        </a:solidFill>
                        <a:latin typeface="Calibri"/>
                        <a:ea typeface="Calibri"/>
                        <a:cs typeface="Times New Roman"/>
                      </a:endParaRPr>
                    </a:p>
                    <a:p>
                      <a:pPr marL="342900" lvl="0" indent="-342900">
                        <a:lnSpc>
                          <a:spcPct val="115000"/>
                        </a:lnSpc>
                        <a:spcAft>
                          <a:spcPts val="0"/>
                        </a:spcAft>
                        <a:buFont typeface="Symbol"/>
                        <a:buNone/>
                      </a:pPr>
                      <a:r>
                        <a:rPr kumimoji="0" lang="es-CO" sz="1300" kern="1200" dirty="0" smtClean="0">
                          <a:solidFill>
                            <a:schemeClr val="tx1"/>
                          </a:solidFill>
                          <a:latin typeface="Calibri"/>
                          <a:ea typeface="Calibri"/>
                          <a:cs typeface="Times New Roman"/>
                        </a:rPr>
                        <a:t>*       Se  generan informes y reportes de seguimiento  por cada dependencia</a:t>
                      </a:r>
                    </a:p>
                    <a:p>
                      <a:pPr marL="342900" lvl="0" indent="-342900">
                        <a:lnSpc>
                          <a:spcPct val="115000"/>
                        </a:lnSpc>
                        <a:spcAft>
                          <a:spcPts val="0"/>
                        </a:spcAft>
                        <a:buFont typeface="Symbol"/>
                        <a:buChar char=""/>
                      </a:pPr>
                      <a:endParaRPr lang="es-CO" sz="1300" dirty="0" smtClean="0">
                        <a:solidFill>
                          <a:srgbClr val="7030A0"/>
                        </a:solidFill>
                        <a:latin typeface="Calibri"/>
                        <a:ea typeface="Calibri"/>
                        <a:cs typeface="Times New Roman"/>
                      </a:endParaRPr>
                    </a:p>
                    <a:p>
                      <a:pPr marL="342900" lvl="0" indent="-342900">
                        <a:lnSpc>
                          <a:spcPct val="115000"/>
                        </a:lnSpc>
                        <a:spcAft>
                          <a:spcPts val="0"/>
                        </a:spcAft>
                        <a:buFont typeface="Symbol"/>
                        <a:buChar char=""/>
                      </a:pPr>
                      <a:endParaRPr lang="es-CO" sz="800" dirty="0">
                        <a:solidFill>
                          <a:srgbClr val="7030A0"/>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9" name="8 CuadroTexto"/>
          <p:cNvSpPr txBox="1"/>
          <p:nvPr/>
        </p:nvSpPr>
        <p:spPr>
          <a:xfrm>
            <a:off x="1500166" y="2500306"/>
            <a:ext cx="285752" cy="3693319"/>
          </a:xfrm>
          <a:prstGeom prst="rect">
            <a:avLst/>
          </a:prstGeom>
          <a:solidFill>
            <a:srgbClr val="FF9900"/>
          </a:solidFill>
        </p:spPr>
        <p:txBody>
          <a:bodyPr wrap="square" rtlCol="0">
            <a:spAutoFit/>
          </a:bodyPr>
          <a:lstStyle/>
          <a:p>
            <a:r>
              <a:rPr lang="es-ES" b="1" dirty="0" smtClean="0"/>
              <a:t>PROCEDIMIENTO</a:t>
            </a: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5123"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5124"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5125"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graphicFrame>
        <p:nvGraphicFramePr>
          <p:cNvPr id="14" name="13 Tabla"/>
          <p:cNvGraphicFramePr>
            <a:graphicFrameLocks noGrp="1"/>
          </p:cNvGraphicFramePr>
          <p:nvPr/>
        </p:nvGraphicFramePr>
        <p:xfrm>
          <a:off x="214282" y="1285860"/>
          <a:ext cx="8644001" cy="5334494"/>
        </p:xfrm>
        <a:graphic>
          <a:graphicData uri="http://schemas.openxmlformats.org/drawingml/2006/table">
            <a:tbl>
              <a:tblPr/>
              <a:tblGrid>
                <a:gridCol w="571504"/>
                <a:gridCol w="2071702"/>
                <a:gridCol w="2786082"/>
                <a:gridCol w="3214713"/>
              </a:tblGrid>
              <a:tr h="424638">
                <a:tc>
                  <a:txBody>
                    <a:bodyPr/>
                    <a:lstStyle/>
                    <a:p>
                      <a:pPr algn="ctr">
                        <a:lnSpc>
                          <a:spcPct val="115000"/>
                        </a:lnSpc>
                        <a:spcAft>
                          <a:spcPts val="0"/>
                        </a:spcAft>
                      </a:pPr>
                      <a:endParaRPr lang="es-CO" sz="1400" dirty="0">
                        <a:solidFill>
                          <a:schemeClr val="bg1"/>
                        </a:solidFill>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ANTES</a:t>
                      </a:r>
                      <a:endParaRPr lang="es-CO" sz="1400" dirty="0">
                        <a:solidFill>
                          <a:schemeClr val="bg1"/>
                        </a:solidFill>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smtClean="0">
                          <a:solidFill>
                            <a:schemeClr val="bg1"/>
                          </a:solidFill>
                          <a:latin typeface="Calibri"/>
                          <a:ea typeface="Calibri"/>
                          <a:cs typeface="Times New Roman"/>
                        </a:rPr>
                        <a:t>DESPUÉS</a:t>
                      </a:r>
                      <a:endParaRPr lang="es-CO" sz="1400" dirty="0">
                        <a:solidFill>
                          <a:schemeClr val="bg1"/>
                        </a:solidFill>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a:txBody>
                    <a:bodyPr/>
                    <a:lstStyle/>
                    <a:p>
                      <a:pPr algn="ctr">
                        <a:lnSpc>
                          <a:spcPct val="115000"/>
                        </a:lnSpc>
                        <a:spcAft>
                          <a:spcPts val="0"/>
                        </a:spcAft>
                      </a:pPr>
                      <a:r>
                        <a:rPr lang="es-CO" sz="1400" b="1" dirty="0">
                          <a:solidFill>
                            <a:schemeClr val="bg1"/>
                          </a:solidFill>
                          <a:latin typeface="Calibri"/>
                          <a:ea typeface="Calibri"/>
                          <a:cs typeface="Times New Roman"/>
                        </a:rPr>
                        <a:t>SITUACIÓN MEJORADA</a:t>
                      </a:r>
                      <a:endParaRPr lang="es-CO" sz="1400" dirty="0">
                        <a:solidFill>
                          <a:schemeClr val="bg1"/>
                        </a:solidFill>
                        <a:latin typeface="Calibri"/>
                        <a:ea typeface="Calibri"/>
                        <a:cs typeface="Times New Roman"/>
                      </a:endParaRPr>
                    </a:p>
                  </a:txBody>
                  <a:tcPr marL="46499" marR="46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r>
              <a:tr h="932684">
                <a:tc rowSpan="4">
                  <a:txBody>
                    <a:bodyPr/>
                    <a:lstStyle/>
                    <a:p>
                      <a:pPr marL="342900" lvl="0" indent="-342900">
                        <a:lnSpc>
                          <a:spcPct val="115000"/>
                        </a:lnSpc>
                        <a:spcAft>
                          <a:spcPts val="0"/>
                        </a:spcAft>
                        <a:buFont typeface="Symbol"/>
                        <a:buChar char=""/>
                      </a:pPr>
                      <a:endParaRPr kumimoji="0" lang="es-CO" sz="1200" kern="12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No se tenía claro el procedimiento de correos electrónicos</a:t>
                      </a:r>
                      <a:r>
                        <a:rPr kumimoji="0" lang="es-CO" sz="1200" kern="1200" baseline="0" dirty="0" smtClean="0">
                          <a:solidFill>
                            <a:schemeClr val="tx1"/>
                          </a:solidFill>
                          <a:latin typeface="Calibri"/>
                          <a:ea typeface="Calibri"/>
                          <a:cs typeface="Times New Roman"/>
                        </a:rPr>
                        <a:t> (SCG)</a:t>
                      </a:r>
                      <a:r>
                        <a:rPr kumimoji="0" lang="es-CO" sz="1200" kern="1200" dirty="0" smtClean="0">
                          <a:solidFill>
                            <a:schemeClr val="tx1"/>
                          </a:solidFill>
                          <a:latin typeface="Calibri"/>
                          <a:ea typeface="Calibri"/>
                          <a:cs typeface="Times New Roman"/>
                        </a:rPr>
                        <a:t> </a:t>
                      </a:r>
                      <a:endParaRPr kumimoji="0" lang="es-CO" sz="1200" kern="12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Se </a:t>
                      </a:r>
                      <a:r>
                        <a:rPr kumimoji="0" lang="es-CO" sz="1200" kern="1200" dirty="0" smtClean="0">
                          <a:solidFill>
                            <a:schemeClr val="tx1"/>
                          </a:solidFill>
                          <a:latin typeface="Calibri"/>
                          <a:ea typeface="Calibri"/>
                          <a:cs typeface="Times New Roman"/>
                        </a:rPr>
                        <a:t>evaluó, ajustó </a:t>
                      </a:r>
                      <a:r>
                        <a:rPr kumimoji="0" lang="es-CO" sz="1200" kern="1200" dirty="0">
                          <a:solidFill>
                            <a:schemeClr val="tx1"/>
                          </a:solidFill>
                          <a:latin typeface="Calibri"/>
                          <a:ea typeface="Calibri"/>
                          <a:cs typeface="Times New Roman"/>
                        </a:rPr>
                        <a:t>y </a:t>
                      </a:r>
                      <a:r>
                        <a:rPr kumimoji="0" lang="es-CO" sz="1200" kern="1200" dirty="0" smtClean="0">
                          <a:solidFill>
                            <a:schemeClr val="tx1"/>
                          </a:solidFill>
                          <a:latin typeface="Calibri"/>
                          <a:ea typeface="Calibri"/>
                          <a:cs typeface="Times New Roman"/>
                        </a:rPr>
                        <a:t>socializó </a:t>
                      </a:r>
                      <a:r>
                        <a:rPr kumimoji="0" lang="es-CO" sz="1200" kern="1200" dirty="0">
                          <a:solidFill>
                            <a:schemeClr val="tx1"/>
                          </a:solidFill>
                          <a:latin typeface="Calibri"/>
                          <a:ea typeface="Calibri"/>
                          <a:cs typeface="Times New Roman"/>
                        </a:rPr>
                        <a:t>el procedimiento de correos electrónicos </a:t>
                      </a:r>
                      <a:r>
                        <a:rPr kumimoji="0" lang="es-CO" sz="1200" kern="1200" dirty="0" smtClean="0">
                          <a:solidFill>
                            <a:schemeClr val="tx1"/>
                          </a:solidFill>
                          <a:latin typeface="Calibri"/>
                          <a:ea typeface="Calibri"/>
                          <a:cs typeface="Times New Roman"/>
                        </a:rPr>
                        <a:t>.</a:t>
                      </a:r>
                      <a:endParaRPr kumimoji="0" lang="es-CO" sz="1200" kern="12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Unificación de acciones en el manejo de los correos </a:t>
                      </a:r>
                      <a:r>
                        <a:rPr kumimoji="0" lang="es-CO" sz="1200" kern="1200" dirty="0" smtClean="0">
                          <a:solidFill>
                            <a:schemeClr val="tx1"/>
                          </a:solidFill>
                          <a:latin typeface="Calibri"/>
                          <a:ea typeface="Calibri"/>
                          <a:cs typeface="Times New Roman"/>
                        </a:rPr>
                        <a:t>electrónicos y  mayor </a:t>
                      </a:r>
                      <a:r>
                        <a:rPr kumimoji="0" lang="es-CO" sz="1200" kern="1200" dirty="0">
                          <a:solidFill>
                            <a:schemeClr val="tx1"/>
                          </a:solidFill>
                          <a:latin typeface="Calibri"/>
                          <a:ea typeface="Calibri"/>
                          <a:cs typeface="Times New Roman"/>
                        </a:rPr>
                        <a:t>organización y eficiencia en el desarrollo de la gestión.</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643074">
                <a:tc vMerge="1">
                  <a:txBody>
                    <a:bodyPr/>
                    <a:lstStyle/>
                    <a:p>
                      <a:pPr marL="342900" lvl="0" indent="-342900" algn="l" rtl="0" eaLnBrk="1" latinLnBrk="0" hangingPunct="1">
                        <a:lnSpc>
                          <a:spcPct val="115000"/>
                        </a:lnSpc>
                        <a:spcAft>
                          <a:spcPts val="0"/>
                        </a:spcAft>
                        <a:buFont typeface="Symbol"/>
                        <a:buChar char=""/>
                      </a:pPr>
                      <a:endParaRPr kumimoji="0" lang="es-CO" sz="1200" kern="1200" dirty="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daba el mismo tratamiento a solicitudes ordinarias, derechos de petición y quejas</a:t>
                      </a:r>
                      <a:endParaRPr kumimoji="0" lang="es-CO" sz="1200" kern="1200" dirty="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priorizan los derechos de petición y PQR.</a:t>
                      </a:r>
                    </a:p>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asignan funcionarios para el manejo exclusivo de D.P. y PQR</a:t>
                      </a:r>
                    </a:p>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realiza seguimiento y consolidación de informes mensuales de la gestión (DP y PQR)</a:t>
                      </a:r>
                      <a:endParaRPr kumimoji="0" lang="es-CO" sz="1200" kern="1200" dirty="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optimiza</a:t>
                      </a:r>
                      <a:r>
                        <a:rPr kumimoji="0" lang="es-CO" sz="1200" kern="1200" baseline="0" dirty="0" smtClean="0">
                          <a:solidFill>
                            <a:schemeClr val="tx1"/>
                          </a:solidFill>
                          <a:latin typeface="Calibri"/>
                          <a:ea typeface="Calibri"/>
                          <a:cs typeface="Times New Roman"/>
                        </a:rPr>
                        <a:t> la oportunidad en la gestión  de D.P. y P.Q.R.</a:t>
                      </a:r>
                      <a:endParaRPr kumimoji="0" lang="es-CO" sz="1200" kern="1200" dirty="0" smtClean="0">
                        <a:solidFill>
                          <a:schemeClr val="tx1"/>
                        </a:solidFill>
                        <a:latin typeface="Calibri"/>
                        <a:ea typeface="Calibri"/>
                        <a:cs typeface="Times New Roman"/>
                      </a:endParaRPr>
                    </a:p>
                    <a:p>
                      <a:pPr marL="342900" lvl="0" indent="-342900" algn="l" rtl="0" eaLnBrk="1" latinLnBrk="0" hangingPunct="1">
                        <a:lnSpc>
                          <a:spcPct val="115000"/>
                        </a:lnSpc>
                        <a:spcAft>
                          <a:spcPts val="0"/>
                        </a:spcAft>
                        <a:buFont typeface="Symbol"/>
                        <a:buChar char=""/>
                      </a:pPr>
                      <a:endParaRPr kumimoji="0" lang="es-CO" sz="1200" kern="1200" dirty="0" smtClean="0">
                        <a:solidFill>
                          <a:schemeClr val="tx1"/>
                        </a:solidFill>
                        <a:latin typeface="Calibri"/>
                        <a:ea typeface="Calibri"/>
                        <a:cs typeface="Times New Roman"/>
                      </a:endParaRPr>
                    </a:p>
                    <a:p>
                      <a:pPr marL="342900" lvl="0" indent="-342900" algn="l" rtl="0" eaLnBrk="1" latinLnBrk="0" hangingPunct="1">
                        <a:lnSpc>
                          <a:spcPct val="115000"/>
                        </a:lnSpc>
                        <a:spcAft>
                          <a:spcPts val="0"/>
                        </a:spcAft>
                        <a:buFont typeface="Symbol"/>
                        <a:buChar char=""/>
                      </a:pPr>
                      <a:r>
                        <a:rPr kumimoji="0" lang="es-CO" sz="1200" kern="1200" dirty="0" smtClean="0">
                          <a:solidFill>
                            <a:schemeClr val="tx1"/>
                          </a:solidFill>
                          <a:latin typeface="Calibri"/>
                          <a:ea typeface="Calibri"/>
                          <a:cs typeface="Times New Roman"/>
                        </a:rPr>
                        <a:t>Se reduce el riesgo de acciones de los ciudadanos contra el MPS, por incumplimiento de términos.</a:t>
                      </a:r>
                    </a:p>
                    <a:p>
                      <a:pPr marL="342900" lvl="0" indent="-342900" algn="l" rtl="0" eaLnBrk="1" latinLnBrk="0" hangingPunct="1">
                        <a:lnSpc>
                          <a:spcPct val="115000"/>
                        </a:lnSpc>
                        <a:spcAft>
                          <a:spcPts val="0"/>
                        </a:spcAft>
                        <a:buFont typeface="Symbol"/>
                        <a:buChar char=""/>
                      </a:pPr>
                      <a:endParaRPr kumimoji="0" lang="es-CO" sz="1200" kern="1200" dirty="0" smtClean="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106254">
                <a:tc vMerge="1">
                  <a:txBody>
                    <a:bodyPr/>
                    <a:lstStyle/>
                    <a:p>
                      <a:pPr marL="342900" lvl="0" indent="-342900">
                        <a:lnSpc>
                          <a:spcPct val="115000"/>
                        </a:lnSpc>
                        <a:spcAft>
                          <a:spcPts val="0"/>
                        </a:spcAft>
                        <a:buFont typeface="Symbol"/>
                        <a:buChar char=""/>
                      </a:pPr>
                      <a:endParaRPr kumimoji="0" lang="es-CO" sz="1200" kern="1200" dirty="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Se atendían las solicitudes de los ciudadanos hasta con 8 y 10 días de atraso, dado que se hacía reparto semanal de correos.</a:t>
                      </a: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Se modifica la metodología para el manejo de correos electrónicos, </a:t>
                      </a:r>
                      <a:r>
                        <a:rPr kumimoji="0" lang="es-CO" sz="1200" kern="1200" dirty="0" smtClean="0">
                          <a:solidFill>
                            <a:schemeClr val="tx1"/>
                          </a:solidFill>
                          <a:latin typeface="Calibri"/>
                          <a:ea typeface="Calibri"/>
                          <a:cs typeface="Times New Roman"/>
                        </a:rPr>
                        <a:t>y se hace el </a:t>
                      </a:r>
                      <a:r>
                        <a:rPr kumimoji="0" lang="es-CO" sz="1200" kern="1200" dirty="0">
                          <a:solidFill>
                            <a:schemeClr val="tx1"/>
                          </a:solidFill>
                          <a:latin typeface="Calibri"/>
                          <a:ea typeface="Calibri"/>
                          <a:cs typeface="Times New Roman"/>
                        </a:rPr>
                        <a:t>reparto diario.</a:t>
                      </a: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Se alcanza a dar cobertura total a las solicitudes, respondiendo inclusive el mismo día de ingresada la solicitud al </a:t>
                      </a:r>
                      <a:r>
                        <a:rPr kumimoji="0" lang="es-CO" sz="1200" kern="1200" dirty="0" smtClean="0">
                          <a:solidFill>
                            <a:schemeClr val="tx1"/>
                          </a:solidFill>
                          <a:latin typeface="Calibri"/>
                          <a:ea typeface="Calibri"/>
                          <a:cs typeface="Times New Roman"/>
                        </a:rPr>
                        <a:t>buzón.</a:t>
                      </a:r>
                    </a:p>
                    <a:p>
                      <a:pPr marL="342900" lvl="0" indent="-342900">
                        <a:lnSpc>
                          <a:spcPct val="115000"/>
                        </a:lnSpc>
                        <a:spcAft>
                          <a:spcPts val="0"/>
                        </a:spcAft>
                        <a:buFont typeface="Symbol"/>
                        <a:buChar char=""/>
                      </a:pPr>
                      <a:endParaRPr kumimoji="0" lang="es-CO" sz="1200" kern="1200" dirty="0">
                        <a:solidFill>
                          <a:schemeClr val="tx1"/>
                        </a:solidFill>
                        <a:latin typeface="Calibri"/>
                        <a:ea typeface="Calibri"/>
                        <a:cs typeface="Times New Roman"/>
                      </a:endParaRPr>
                    </a:p>
                  </a:txBody>
                  <a:tcPr marL="46499" marR="46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27844">
                <a:tc vMerge="1">
                  <a:txBody>
                    <a:bodyPr/>
                    <a:lstStyle/>
                    <a:p>
                      <a:pPr marL="342900" lvl="0" indent="-342900">
                        <a:lnSpc>
                          <a:spcPct val="115000"/>
                        </a:lnSpc>
                        <a:spcAft>
                          <a:spcPts val="0"/>
                        </a:spcAft>
                        <a:buFont typeface="Symbol"/>
                        <a:buChar char=""/>
                      </a:pPr>
                      <a:endParaRPr kumimoji="0" lang="es-CO" sz="1200" kern="12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No existía ninguna fuente de información </a:t>
                      </a:r>
                      <a:r>
                        <a:rPr kumimoji="0" lang="es-CO" sz="1200" b="0" kern="1200" dirty="0">
                          <a:solidFill>
                            <a:schemeClr val="tx1"/>
                          </a:solidFill>
                          <a:latin typeface="Calibri"/>
                          <a:ea typeface="Calibri"/>
                          <a:cs typeface="Times New Roman"/>
                        </a:rPr>
                        <a:t>confiable </a:t>
                      </a:r>
                      <a:r>
                        <a:rPr kumimoji="0" lang="es-CO" sz="1200" kern="1200" dirty="0">
                          <a:solidFill>
                            <a:schemeClr val="tx1"/>
                          </a:solidFill>
                          <a:latin typeface="Calibri"/>
                          <a:ea typeface="Calibri"/>
                          <a:cs typeface="Times New Roman"/>
                        </a:rPr>
                        <a:t>para los reportes de la gestión de correos electrónicos.</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Se establecen las necesidades de información y se definen </a:t>
                      </a:r>
                      <a:r>
                        <a:rPr kumimoji="0" lang="es-CO" sz="1200" kern="1200" dirty="0" smtClean="0">
                          <a:solidFill>
                            <a:schemeClr val="tx1"/>
                          </a:solidFill>
                          <a:latin typeface="Calibri"/>
                          <a:ea typeface="Calibri"/>
                          <a:cs typeface="Times New Roman"/>
                        </a:rPr>
                        <a:t>las variables . </a:t>
                      </a:r>
                      <a:endParaRPr kumimoji="0" lang="es-CO" sz="1200" kern="1200" dirty="0">
                        <a:solidFill>
                          <a:schemeClr val="tx1"/>
                        </a:solidFill>
                        <a:latin typeface="Calibri"/>
                        <a:ea typeface="Calibri"/>
                        <a:cs typeface="Times New Roman"/>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Generación de información confiable</a:t>
                      </a:r>
                      <a:r>
                        <a:rPr kumimoji="0" lang="es-CO" sz="1200" kern="1200" dirty="0" smtClean="0">
                          <a:solidFill>
                            <a:schemeClr val="tx1"/>
                          </a:solidFill>
                          <a:latin typeface="Calibri"/>
                          <a:ea typeface="Calibri"/>
                          <a:cs typeface="Times New Roman"/>
                        </a:rPr>
                        <a:t>.</a:t>
                      </a:r>
                    </a:p>
                    <a:p>
                      <a:pPr marL="342900" lvl="0" indent="-342900">
                        <a:lnSpc>
                          <a:spcPct val="115000"/>
                        </a:lnSpc>
                        <a:spcAft>
                          <a:spcPts val="0"/>
                        </a:spcAft>
                        <a:buFont typeface="Symbol"/>
                        <a:buNone/>
                      </a:pPr>
                      <a:endParaRPr kumimoji="0" lang="es-CO" sz="1200" kern="1200" dirty="0">
                        <a:solidFill>
                          <a:schemeClr val="tx1"/>
                        </a:solidFill>
                        <a:latin typeface="Calibri"/>
                        <a:ea typeface="Calibri"/>
                        <a:cs typeface="Times New Roman"/>
                      </a:endParaRPr>
                    </a:p>
                    <a:p>
                      <a:pPr marL="342900" lvl="0" indent="-342900">
                        <a:lnSpc>
                          <a:spcPct val="115000"/>
                        </a:lnSpc>
                        <a:spcAft>
                          <a:spcPts val="0"/>
                        </a:spcAft>
                        <a:buFont typeface="Symbol"/>
                        <a:buChar char=""/>
                      </a:pPr>
                      <a:r>
                        <a:rPr kumimoji="0" lang="es-CO" sz="1200" kern="1200" dirty="0">
                          <a:solidFill>
                            <a:schemeClr val="tx1"/>
                          </a:solidFill>
                          <a:latin typeface="Calibri"/>
                          <a:ea typeface="Calibri"/>
                          <a:cs typeface="Times New Roman"/>
                        </a:rPr>
                        <a:t>Organización de la </a:t>
                      </a:r>
                      <a:r>
                        <a:rPr kumimoji="0" lang="es-CO" sz="1200" kern="1200" dirty="0" smtClean="0">
                          <a:solidFill>
                            <a:schemeClr val="tx1"/>
                          </a:solidFill>
                          <a:latin typeface="Calibri"/>
                          <a:ea typeface="Calibri"/>
                          <a:cs typeface="Times New Roman"/>
                        </a:rPr>
                        <a:t>información, lo cual </a:t>
                      </a:r>
                      <a:r>
                        <a:rPr kumimoji="0" lang="es-CO" sz="1200" kern="1200" dirty="0">
                          <a:solidFill>
                            <a:schemeClr val="tx1"/>
                          </a:solidFill>
                          <a:latin typeface="Calibri"/>
                          <a:ea typeface="Calibri"/>
                          <a:cs typeface="Times New Roman"/>
                        </a:rPr>
                        <a:t>permite su análisis y toma de </a:t>
                      </a:r>
                      <a:r>
                        <a:rPr kumimoji="0" lang="es-CO" sz="1200" kern="1200" dirty="0" smtClean="0">
                          <a:solidFill>
                            <a:schemeClr val="tx1"/>
                          </a:solidFill>
                          <a:latin typeface="Calibri"/>
                          <a:ea typeface="Calibri"/>
                          <a:cs typeface="Times New Roman"/>
                        </a:rPr>
                        <a:t>decisiones.</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16" name="Picture 4" descr="http://www.istockphoto.com/file_thumbview_approve/7651649/1/istockphoto_7651649-exclamation-mark.jpg">
            <a:hlinkClick r:id="rId4"/>
          </p:cNvPr>
          <p:cNvPicPr>
            <a:picLocks noChangeAspect="1" noChangeArrowheads="1"/>
          </p:cNvPicPr>
          <p:nvPr/>
        </p:nvPicPr>
        <p:blipFill>
          <a:blip r:embed="rId5" cstate="print"/>
          <a:srcRect/>
          <a:stretch>
            <a:fillRect/>
          </a:stretch>
        </p:blipFill>
        <p:spPr bwMode="auto">
          <a:xfrm>
            <a:off x="8072462" y="0"/>
            <a:ext cx="1056222" cy="1285860"/>
          </a:xfrm>
          <a:prstGeom prst="rect">
            <a:avLst/>
          </a:prstGeom>
          <a:noFill/>
          <a:ln w="9525">
            <a:noFill/>
            <a:miter lim="800000"/>
            <a:headEnd/>
            <a:tailEnd/>
          </a:ln>
        </p:spPr>
      </p:pic>
      <p:sp>
        <p:nvSpPr>
          <p:cNvPr id="9" name="8 CuadroTexto"/>
          <p:cNvSpPr txBox="1"/>
          <p:nvPr/>
        </p:nvSpPr>
        <p:spPr>
          <a:xfrm>
            <a:off x="357158" y="1785926"/>
            <a:ext cx="285752" cy="4801314"/>
          </a:xfrm>
          <a:prstGeom prst="rect">
            <a:avLst/>
          </a:prstGeom>
          <a:solidFill>
            <a:srgbClr val="FF9900"/>
          </a:solidFill>
        </p:spPr>
        <p:txBody>
          <a:bodyPr wrap="square" rtlCol="0">
            <a:spAutoFit/>
          </a:bodyPr>
          <a:lstStyle/>
          <a:p>
            <a:r>
              <a:rPr lang="es-ES" b="1" dirty="0" smtClean="0"/>
              <a:t>MEJORAS GENERALES</a:t>
            </a:r>
            <a:endParaRPr lang="en-US" b="1" dirty="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5123"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pic>
        <p:nvPicPr>
          <p:cNvPr id="5124" name="Picture 7"/>
          <p:cNvPicPr>
            <a:picLocks noChangeAspect="1" noChangeArrowheads="1"/>
          </p:cNvPicPr>
          <p:nvPr/>
        </p:nvPicPr>
        <p:blipFill>
          <a:blip r:embed="rId3" cstate="print"/>
          <a:srcRect/>
          <a:stretch>
            <a:fillRect/>
          </a:stretch>
        </p:blipFill>
        <p:spPr bwMode="auto">
          <a:xfrm>
            <a:off x="0" y="0"/>
            <a:ext cx="9144000" cy="1303338"/>
          </a:xfrm>
          <a:prstGeom prst="rect">
            <a:avLst/>
          </a:prstGeom>
          <a:noFill/>
          <a:ln w="9525">
            <a:noFill/>
            <a:miter lim="800000"/>
            <a:headEnd/>
            <a:tailEnd/>
          </a:ln>
        </p:spPr>
      </p:pic>
      <p:sp>
        <p:nvSpPr>
          <p:cNvPr id="5125" name="Text Box 8"/>
          <p:cNvSpPr txBox="1">
            <a:spLocks noChangeArrowheads="1"/>
          </p:cNvSpPr>
          <p:nvPr/>
        </p:nvSpPr>
        <p:spPr bwMode="auto">
          <a:xfrm>
            <a:off x="1143000" y="330200"/>
            <a:ext cx="4267200" cy="61118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bg1"/>
                </a:solidFill>
                <a:latin typeface="Arial Narrow" pitchFamily="34" charset="0"/>
              </a:rPr>
              <a:t>Ministerio de la Protección Social                                     </a:t>
            </a:r>
            <a:r>
              <a:rPr lang="es-ES_tradnl" sz="1600">
                <a:solidFill>
                  <a:schemeClr val="bg1"/>
                </a:solidFill>
                <a:latin typeface="Arial Narrow" pitchFamily="34" charset="0"/>
              </a:rPr>
              <a:t>República de Colombia</a:t>
            </a:r>
          </a:p>
        </p:txBody>
      </p:sp>
      <p:sp>
        <p:nvSpPr>
          <p:cNvPr id="9" name="8 CuadroTexto"/>
          <p:cNvSpPr txBox="1"/>
          <p:nvPr/>
        </p:nvSpPr>
        <p:spPr>
          <a:xfrm>
            <a:off x="714348" y="6215082"/>
            <a:ext cx="7786742" cy="523220"/>
          </a:xfrm>
          <a:prstGeom prst="rect">
            <a:avLst/>
          </a:prstGeom>
          <a:noFill/>
        </p:spPr>
        <p:txBody>
          <a:bodyPr wrap="square" rtlCol="0">
            <a:spAutoFit/>
          </a:bodyPr>
          <a:lstStyle/>
          <a:p>
            <a:r>
              <a:rPr lang="es-ES" sz="1400" dirty="0" smtClean="0">
                <a:solidFill>
                  <a:srgbClr val="C00000"/>
                </a:solidFill>
              </a:rPr>
              <a:t>En la semana del 12 al 18 de febrero se presentan fallas tecnológicas que cerraron el sistema del buzón de Atención al Ciudadano</a:t>
            </a:r>
            <a:r>
              <a:rPr lang="es-ES" sz="1400" dirty="0" smtClean="0"/>
              <a:t>.</a:t>
            </a:r>
            <a:endParaRPr lang="es-CO" sz="1400" dirty="0"/>
          </a:p>
        </p:txBody>
      </p:sp>
      <p:pic>
        <p:nvPicPr>
          <p:cNvPr id="1027" name="Picture 3"/>
          <p:cNvPicPr>
            <a:picLocks noChangeAspect="1" noChangeArrowheads="1"/>
          </p:cNvPicPr>
          <p:nvPr/>
        </p:nvPicPr>
        <p:blipFill>
          <a:blip r:embed="rId4" cstate="print"/>
          <a:srcRect/>
          <a:stretch>
            <a:fillRect/>
          </a:stretch>
        </p:blipFill>
        <p:spPr bwMode="auto">
          <a:xfrm>
            <a:off x="641186" y="1500174"/>
            <a:ext cx="7642372" cy="4664081"/>
          </a:xfrm>
          <a:prstGeom prst="rect">
            <a:avLst/>
          </a:prstGeom>
          <a:noFill/>
          <a:ln w="15875">
            <a:solidFill>
              <a:schemeClr val="accent5">
                <a:lumMod val="50000"/>
              </a:schemeClr>
            </a:solidFill>
            <a:miter lim="800000"/>
            <a:headEnd/>
            <a:tailEnd/>
          </a:ln>
          <a:effectLst/>
        </p:spPr>
      </p:pic>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Url xmlns="85f8dca9-0a1a-4040-82c6-40b893b6ffd9">
      <Url>https://www.minsalud.gov.co/_layouts/DocIdRedir.aspx?ID=FVPJPC34H7DW-14-12</Url>
      <Description>FVPJPC34H7DW-14-12</Description>
    </_dlc_DocIdUrl>
    <_dlc_DocId xmlns="85f8dca9-0a1a-4040-82c6-40b893b6ffd9">FVPJPC34H7DW-14-12</_dlc_DocId>
    <_dlc_DocIdPersistId xmlns="85f8dca9-0a1a-4040-82c6-40b893b6ffd9">false</_dlc_DocIdPersistId>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3ED62DC60F8ED41AED18BA38CB2F772" ma:contentTypeVersion="1" ma:contentTypeDescription="Crear nuevo documento." ma:contentTypeScope="" ma:versionID="5485f529bfa4c47926535a3b987fed70">
  <xsd:schema xmlns:xsd="http://www.w3.org/2001/XMLSchema" xmlns:xs="http://www.w3.org/2001/XMLSchema" xmlns:p="http://schemas.microsoft.com/office/2006/metadata/properties" xmlns:ns2="85f8dca9-0a1a-4040-82c6-40b893b6ffd9" targetNamespace="http://schemas.microsoft.com/office/2006/metadata/properties" ma:root="true" ma:fieldsID="ed0b40ad31c9da51754cc936bf8da292" ns2:_="">
    <xsd:import namespace="85f8dca9-0a1a-4040-82c6-40b893b6ffd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8dca9-0a1a-4040-82c6-40b893b6ffd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15EFC-EACD-4CD5-A7A5-6CAB11B368EC}"/>
</file>

<file path=customXml/itemProps2.xml><?xml version="1.0" encoding="utf-8"?>
<ds:datastoreItem xmlns:ds="http://schemas.openxmlformats.org/officeDocument/2006/customXml" ds:itemID="{48E94AF5-47AB-40A0-BD82-0915149F96D0}"/>
</file>

<file path=customXml/itemProps3.xml><?xml version="1.0" encoding="utf-8"?>
<ds:datastoreItem xmlns:ds="http://schemas.openxmlformats.org/officeDocument/2006/customXml" ds:itemID="{BA253BF1-F1E9-4637-9926-FF14F0AC7822}"/>
</file>

<file path=customXml/itemProps4.xml><?xml version="1.0" encoding="utf-8"?>
<ds:datastoreItem xmlns:ds="http://schemas.openxmlformats.org/officeDocument/2006/customXml" ds:itemID="{2AB06BA7-FCAA-4758-8AB1-7C760B06A467}"/>
</file>

<file path=docProps/app.xml><?xml version="1.0" encoding="utf-8"?>
<Properties xmlns="http://schemas.openxmlformats.org/officeDocument/2006/extended-properties" xmlns:vt="http://schemas.openxmlformats.org/officeDocument/2006/docPropsVTypes">
  <Template>Flow</Template>
  <TotalTime>3126</TotalTime>
  <Words>2428</Words>
  <Application>Microsoft Office PowerPoint</Application>
  <PresentationFormat>Presentación en pantalla (4:3)</PresentationFormat>
  <Paragraphs>381</Paragraphs>
  <Slides>34</Slides>
  <Notes>23</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Sistema Único de Habilitación  BUSCA</vt:lpstr>
      <vt:lpstr>Diapositiva 31</vt:lpstr>
      <vt:lpstr>Diapositiva 32</vt:lpstr>
      <vt:lpstr>Diapositiva 33</vt:lpstr>
      <vt:lpstr>Diapositiva 34</vt:lpstr>
    </vt:vector>
  </TitlesOfParts>
  <Company>MinProteccionSocial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acasallas</dc:creator>
  <cp:lastModifiedBy>hhoyos</cp:lastModifiedBy>
  <cp:revision>452</cp:revision>
  <dcterms:created xsi:type="dcterms:W3CDTF">2010-11-24T14:08:23Z</dcterms:created>
  <dcterms:modified xsi:type="dcterms:W3CDTF">2011-03-01T21:56:48Z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0x01010003ED62DC60F8ED41AED18BA38CB2F772</vt:lpwstr>
  </property>
  <property fmtid="{D5CDD505-2E9C-101B-9397-08002B2CF9AE}" pid="3" name="_dlc_DocIdItemGuid">
    <vt:lpwstr>e1f41724-ab26-41a2-a1f8-b41b477a4e16</vt:lpwstr>
  </property>
  <property fmtid="{D5CDD505-2E9C-101B-9397-08002B2CF9AE}" pid="4" name="Order">
    <vt:r8>1200</vt:r8>
  </property>
  <property fmtid="{D5CDD505-2E9C-101B-9397-08002B2CF9AE}" pid="5" name="TemplateUrl">
    <vt:lpwstr/>
  </property>
  <property fmtid="{D5CDD505-2E9C-101B-9397-08002B2CF9AE}" pid="6" name="_SourceUrl">
    <vt:lpwstr/>
  </property>
  <property fmtid="{D5CDD505-2E9C-101B-9397-08002B2CF9AE}" pid="7" name="_SharedFileIndex">
    <vt:lpwstr/>
  </property>
  <property fmtid="{D5CDD505-2E9C-101B-9397-08002B2CF9AE}" pid="8" name="xd_Signature">
    <vt:bool>false</vt:bool>
  </property>
  <property fmtid="{D5CDD505-2E9C-101B-9397-08002B2CF9AE}" pid="9" name="xd_ProgID">
    <vt:lpwstr/>
  </property>
</Properties>
</file>